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4" r:id="rId3"/>
    <p:sldId id="269" r:id="rId4"/>
    <p:sldId id="273" r:id="rId5"/>
    <p:sldId id="263" r:id="rId6"/>
    <p:sldId id="282" r:id="rId7"/>
    <p:sldId id="283" r:id="rId8"/>
    <p:sldId id="284" r:id="rId9"/>
    <p:sldId id="276" r:id="rId10"/>
    <p:sldId id="297" r:id="rId11"/>
    <p:sldId id="300" r:id="rId12"/>
    <p:sldId id="290" r:id="rId13"/>
    <p:sldId id="272" r:id="rId14"/>
    <p:sldId id="292" r:id="rId15"/>
    <p:sldId id="293" r:id="rId16"/>
    <p:sldId id="291" r:id="rId17"/>
    <p:sldId id="289" r:id="rId18"/>
    <p:sldId id="277" r:id="rId19"/>
    <p:sldId id="295" r:id="rId20"/>
    <p:sldId id="296" r:id="rId21"/>
    <p:sldId id="287" r:id="rId22"/>
    <p:sldId id="302" r:id="rId23"/>
    <p:sldId id="307" r:id="rId24"/>
    <p:sldId id="310" r:id="rId25"/>
    <p:sldId id="311" r:id="rId26"/>
    <p:sldId id="312" r:id="rId27"/>
    <p:sldId id="315" r:id="rId28"/>
    <p:sldId id="313" r:id="rId29"/>
    <p:sldId id="314" r:id="rId30"/>
    <p:sldId id="305" r:id="rId31"/>
    <p:sldId id="328" r:id="rId32"/>
    <p:sldId id="329" r:id="rId33"/>
    <p:sldId id="330" r:id="rId34"/>
    <p:sldId id="331" r:id="rId35"/>
    <p:sldId id="304" r:id="rId36"/>
    <p:sldId id="316" r:id="rId37"/>
    <p:sldId id="324" r:id="rId38"/>
    <p:sldId id="323" r:id="rId39"/>
    <p:sldId id="332" r:id="rId40"/>
    <p:sldId id="325" r:id="rId41"/>
    <p:sldId id="326" r:id="rId42"/>
    <p:sldId id="333" r:id="rId43"/>
    <p:sldId id="334" r:id="rId44"/>
    <p:sldId id="317" r:id="rId45"/>
    <p:sldId id="327" r:id="rId46"/>
    <p:sldId id="335" r:id="rId47"/>
    <p:sldId id="336" r:id="rId48"/>
    <p:sldId id="338" r:id="rId49"/>
    <p:sldId id="342" r:id="rId50"/>
    <p:sldId id="337" r:id="rId51"/>
    <p:sldId id="339" r:id="rId52"/>
    <p:sldId id="320" r:id="rId53"/>
    <p:sldId id="318" r:id="rId54"/>
    <p:sldId id="340" r:id="rId55"/>
    <p:sldId id="321" r:id="rId56"/>
    <p:sldId id="343" r:id="rId57"/>
    <p:sldId id="319" r:id="rId58"/>
    <p:sldId id="275" r:id="rId59"/>
    <p:sldId id="260" r:id="rId60"/>
    <p:sldId id="264" r:id="rId61"/>
    <p:sldId id="261" r:id="rId62"/>
    <p:sldId id="265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BFC"/>
    <a:srgbClr val="333333"/>
    <a:srgbClr val="555555"/>
    <a:srgbClr val="6CB1E2"/>
    <a:srgbClr val="8ECAEE"/>
    <a:srgbClr val="6AB3E4"/>
    <a:srgbClr val="6AB1E2"/>
    <a:srgbClr val="8CCAEE"/>
    <a:srgbClr val="CBE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CE76F-D036-4828-A695-0671AD7E2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2CDA82-9432-46BF-BBEB-A719312BF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79D5F-86D6-4C79-9175-42CE11D1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A6FD9-684E-4036-B1D9-82AEFAF2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233CD-75D3-4C74-9B4D-B1BA1485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8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1EA3E-9CA8-4CBB-857F-9EAE4776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5B830-B168-4A69-98A9-F11A88C04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E2038-9792-44F3-A6B7-23685B673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783172-1876-4C8F-AF58-21E95B48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C80FA-44D6-408C-A366-67727A05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7FF186-1E5B-4917-BE4F-86CF1A606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56C061-D4BF-4C3A-BEA8-D177D9E56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2C169-D0B2-4414-9CAA-D2D0959A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29FC63-2D23-4A33-9BCB-0C2F3663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42E6F-8F49-4B78-A2F1-80AC3448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4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7324E-03D2-49F3-96BB-3A8FA1CD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75ED0-6DBA-46C2-8077-57015376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19D46-9AEA-47E6-832C-75B2F1DC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825F5-714E-49F8-B956-4EC1D40B1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06590-9D2C-4CA2-96D5-48B690E1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5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DB64-29C9-4018-BF1A-AEA7D3D8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619BD-A7A9-4B5C-ABA9-21B0EA62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02577-3FF8-4107-B9EC-34B59ACA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BE377-724D-4C83-BC11-C2F42111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DD0A5-1183-45D0-893D-94DB781E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9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1E2E8-3E83-4684-BF44-F07AFA05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9D946-12B6-4486-85DC-252AB9489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1EB84-2E0B-46FB-AABC-594A41A8A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CB16C2-0A22-45DE-96B3-E3642D4A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56C64-F9C6-4AC2-B3AE-6BE15656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31DC8-0DB7-4B28-BA54-7A986192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4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86926-50A9-41EE-8E70-83B27AAB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0011C-2EDB-46D4-ACB3-F1C1A9F2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0B302C-8943-4E5C-9FFF-D478986F3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B54E71-F298-4C3D-AA82-9FBC5962A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855A75-7103-4F56-8A62-F2788794F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69C7DB-CC10-45DE-81C9-6BF94C88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A82A69-1763-41A4-B5C9-46353B88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8CA494-257F-4E8E-8203-0A846C62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07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49C5B-64F3-471B-91F5-882557A8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051704-53D5-42D8-B137-02C199B0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3ABEBA-DC0D-4493-A39F-4D90DC6F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996CF0-9A10-48B5-A35F-BD6F430A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4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BBEFD-3DD0-4227-8EC3-DC02535C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287107-F88F-4ED5-B863-5C2CC03A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782B85-E7DE-493B-A2DC-670E4184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F349F-4AAE-42EF-9CBD-CCD445DE4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B6849-695D-4A21-BECF-D62EF338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8273D-FD3B-4991-B167-465B6CE4C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B0850-AF2A-4BF7-AC6D-C78DEA70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C0515-9824-4D65-A044-E28909F4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36CFD-3ADD-4650-96E5-52B920E2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5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B67A9-5320-47E0-911C-A3A8797F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0A3696-7F33-4AF3-B575-8C60E9AF9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94331F-7BCA-4948-81BA-4765EDE2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D8C7F-29D5-4103-B9B0-995A4FD5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86A-D95F-4A57-B3C4-140301BE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C8BBE5-1104-454E-979C-85AB0165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6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E04A17-2C6B-4B9F-B43D-276AEA46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3D02A-BE00-4B95-AE01-88BBB4008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34380-E65A-4761-8549-BC1B2F10C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2C254-2D06-40AA-BE0E-76FCEAA255B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F3467-D56A-4542-B9A5-609B6DD7A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45619-D9AC-4439-8078-2EEA4D365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735DA-C97C-408E-9F43-DF2E008C6D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6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gD64qqT1JA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0AB3304-B863-4424-B01F-B1BB682D1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7858" y="1349604"/>
            <a:ext cx="9545170" cy="633859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FDEEAC-2D75-4BA3-9F99-4053A5589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850" y="-400918"/>
            <a:ext cx="10162315" cy="3810868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CBA990CB-26B3-47CF-8556-25D51253B28C}"/>
              </a:ext>
            </a:extLst>
          </p:cNvPr>
          <p:cNvSpPr txBox="1">
            <a:spLocks/>
          </p:cNvSpPr>
          <p:nvPr/>
        </p:nvSpPr>
        <p:spPr>
          <a:xfrm>
            <a:off x="0" y="3409950"/>
            <a:ext cx="7327900" cy="344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b="1" i="1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남어진</a:t>
            </a:r>
            <a:r>
              <a:rPr lang="en-US" altLang="ko-KR" sz="40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(Jake Nam)</a:t>
            </a:r>
          </a:p>
          <a:p>
            <a:pPr algn="l"/>
            <a:endParaRPr lang="en-US" altLang="ko-KR" sz="4000" b="1" i="1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2025. 3. 7 ~ 2025. 3. 31</a:t>
            </a:r>
          </a:p>
          <a:p>
            <a:pPr algn="l"/>
            <a:r>
              <a:rPr lang="en-US" altLang="ko-K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MBC </a:t>
            </a:r>
            <a:r>
              <a:rPr lang="ko-KR" alt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아카데미 컴퓨터</a:t>
            </a:r>
            <a:endParaRPr lang="en-US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UI/UX </a:t>
            </a:r>
            <a:r>
              <a:rPr lang="ko-KR" altLang="en-U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웹디자인 과정</a:t>
            </a:r>
            <a:endParaRPr lang="en-US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User Persona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29311-08BD-4DE1-96C9-AAB3409F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3" y="1606260"/>
            <a:ext cx="1905434" cy="2540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6D162-947B-458B-9B54-8A8B6882ECF2}"/>
              </a:ext>
            </a:extLst>
          </p:cNvPr>
          <p:cNvSpPr txBox="1"/>
          <p:nvPr/>
        </p:nvSpPr>
        <p:spPr>
          <a:xfrm>
            <a:off x="228600" y="4724400"/>
            <a:ext cx="26404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6CB1E2"/>
                </a:solidFill>
              </a:rPr>
              <a:t>이름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강 한수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나이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en-US" altLang="ko-KR" dirty="0">
                <a:solidFill>
                  <a:srgbClr val="333333"/>
                </a:solidFill>
              </a:rPr>
              <a:t>21</a:t>
            </a:r>
            <a:r>
              <a:rPr lang="ko-KR" altLang="en-US" dirty="0">
                <a:solidFill>
                  <a:srgbClr val="333333"/>
                </a:solidFill>
              </a:rPr>
              <a:t>세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직업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대학생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가족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현재 독립 자취 중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거주지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충남 청양</a:t>
            </a:r>
            <a:endParaRPr lang="en-US" altLang="ko-KR" dirty="0">
              <a:solidFill>
                <a:srgbClr val="33333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19266-F4BE-4FD6-81CA-BB168F560A66}"/>
              </a:ext>
            </a:extLst>
          </p:cNvPr>
          <p:cNvSpPr txBox="1"/>
          <p:nvPr/>
        </p:nvSpPr>
        <p:spPr>
          <a:xfrm>
            <a:off x="3275778" y="4724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rgbClr val="6CB1E2"/>
                </a:solidFill>
              </a:rPr>
              <a:t>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805BC-654C-4A43-873B-B4CBB0548845}"/>
              </a:ext>
            </a:extLst>
          </p:cNvPr>
          <p:cNvSpPr txBox="1"/>
          <p:nvPr/>
        </p:nvSpPr>
        <p:spPr>
          <a:xfrm>
            <a:off x="3275777" y="2086159"/>
            <a:ext cx="8916223" cy="2053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지방에 있는 대학에서 생활하면서 무료한 시간을 보낼 방법을 찾다가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최근 무선 모형 차량에 관심이 생겼다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r>
              <a:rPr lang="ko-KR" altLang="en-US" dirty="0">
                <a:solidFill>
                  <a:srgbClr val="333333"/>
                </a:solidFill>
              </a:rPr>
              <a:t>원래부터 자동차에 관심이 많았고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야외에서 </a:t>
            </a:r>
            <a:r>
              <a:rPr lang="en-US" altLang="ko-KR" dirty="0">
                <a:solidFill>
                  <a:srgbClr val="333333"/>
                </a:solidFill>
              </a:rPr>
              <a:t>RC</a:t>
            </a:r>
            <a:r>
              <a:rPr lang="ko-KR" altLang="en-US" dirty="0">
                <a:solidFill>
                  <a:srgbClr val="333333"/>
                </a:solidFill>
              </a:rPr>
              <a:t>조종을 하기에 좋은 장소이기도 해서 한 대 구매하려고 하는데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처음 구매하는 거라 어떤 것을 사는 게 좋을 지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합리적인 비용으로 구매가 가능할 지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그리고 조종하는 방법을 잘 몰라</a:t>
            </a:r>
            <a:r>
              <a:rPr lang="en-US" altLang="ko-KR" dirty="0">
                <a:solidFill>
                  <a:srgbClr val="333333"/>
                </a:solidFill>
              </a:rPr>
              <a:t> </a:t>
            </a:r>
            <a:r>
              <a:rPr lang="ko-KR" altLang="en-US" dirty="0">
                <a:solidFill>
                  <a:srgbClr val="333333"/>
                </a:solidFill>
              </a:rPr>
              <a:t>고민 중 이다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그리고 장소가 장소인지라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r>
              <a:rPr lang="ko-KR" altLang="en-US" dirty="0">
                <a:solidFill>
                  <a:srgbClr val="333333"/>
                </a:solidFill>
              </a:rPr>
              <a:t>주변에</a:t>
            </a:r>
            <a:r>
              <a:rPr lang="en-US" altLang="ko-KR" dirty="0">
                <a:solidFill>
                  <a:srgbClr val="333333"/>
                </a:solidFill>
              </a:rPr>
              <a:t> </a:t>
            </a:r>
            <a:r>
              <a:rPr lang="ko-KR" altLang="en-US" dirty="0">
                <a:solidFill>
                  <a:srgbClr val="333333"/>
                </a:solidFill>
              </a:rPr>
              <a:t>오프라인 매장이 없다</a:t>
            </a:r>
            <a:r>
              <a:rPr lang="en-US" altLang="ko-KR" dirty="0">
                <a:solidFill>
                  <a:srgbClr val="333333"/>
                </a:solidFill>
              </a:rPr>
              <a:t>.</a:t>
            </a:r>
            <a:endParaRPr lang="ko-KR" altLang="en-US" dirty="0">
              <a:solidFill>
                <a:srgbClr val="33333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A15F3-06F8-45A9-945B-DD5B886578AD}"/>
              </a:ext>
            </a:extLst>
          </p:cNvPr>
          <p:cNvSpPr txBox="1"/>
          <p:nvPr/>
        </p:nvSpPr>
        <p:spPr>
          <a:xfrm>
            <a:off x="3275777" y="1716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rgbClr val="6CB1E2"/>
                </a:solidFill>
              </a:rPr>
              <a:t>동기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E3EE9-BB44-464E-825A-003B17801D3A}"/>
              </a:ext>
            </a:extLst>
          </p:cNvPr>
          <p:cNvSpPr txBox="1"/>
          <p:nvPr/>
        </p:nvSpPr>
        <p:spPr>
          <a:xfrm>
            <a:off x="3275777" y="5093732"/>
            <a:ext cx="6459910" cy="1389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</a:rPr>
              <a:t>처음 </a:t>
            </a:r>
            <a:r>
              <a:rPr lang="en-US" altLang="ko-KR" dirty="0">
                <a:solidFill>
                  <a:srgbClr val="333333"/>
                </a:solidFill>
              </a:rPr>
              <a:t>RC</a:t>
            </a:r>
            <a:r>
              <a:rPr lang="ko-KR" altLang="en-US" dirty="0">
                <a:solidFill>
                  <a:srgbClr val="333333"/>
                </a:solidFill>
              </a:rPr>
              <a:t>를 접하는 이용자들을 위한 초심자용 </a:t>
            </a:r>
            <a:r>
              <a:rPr lang="en-US" altLang="ko-KR" dirty="0">
                <a:solidFill>
                  <a:srgbClr val="333333"/>
                </a:solidFill>
              </a:rPr>
              <a:t>RC </a:t>
            </a:r>
            <a:r>
              <a:rPr lang="ko-KR" altLang="en-US" dirty="0">
                <a:solidFill>
                  <a:srgbClr val="333333"/>
                </a:solidFill>
              </a:rPr>
              <a:t>검색하기</a:t>
            </a:r>
            <a:endParaRPr lang="en-US" altLang="ko-KR" dirty="0">
              <a:solidFill>
                <a:srgbClr val="333333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</a:rPr>
              <a:t>합리적인 가격으로 </a:t>
            </a:r>
            <a:r>
              <a:rPr lang="en-US" altLang="ko-KR" dirty="0">
                <a:solidFill>
                  <a:srgbClr val="333333"/>
                </a:solidFill>
              </a:rPr>
              <a:t>RC </a:t>
            </a:r>
            <a:r>
              <a:rPr lang="ko-KR" altLang="en-US" dirty="0">
                <a:solidFill>
                  <a:srgbClr val="333333"/>
                </a:solidFill>
              </a:rPr>
              <a:t>구매하기</a:t>
            </a:r>
            <a:endParaRPr lang="en-US" altLang="ko-KR" dirty="0">
              <a:solidFill>
                <a:srgbClr val="333333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</a:rPr>
              <a:t>RC</a:t>
            </a:r>
            <a:r>
              <a:rPr lang="ko-KR" altLang="en-US" dirty="0">
                <a:solidFill>
                  <a:srgbClr val="333333"/>
                </a:solidFill>
              </a:rPr>
              <a:t> 관련 교육 프로그램 찾기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5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EC9BFDF-2A5A-41E8-A45F-13E1D51C3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4" y="1606259"/>
            <a:ext cx="1905434" cy="254057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User Persona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6D162-947B-458B-9B54-8A8B6882ECF2}"/>
              </a:ext>
            </a:extLst>
          </p:cNvPr>
          <p:cNvSpPr txBox="1"/>
          <p:nvPr/>
        </p:nvSpPr>
        <p:spPr>
          <a:xfrm>
            <a:off x="228600" y="4724400"/>
            <a:ext cx="2799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6CB1E2"/>
                </a:solidFill>
              </a:rPr>
              <a:t>이름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한 대유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나이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en-US" altLang="ko-KR" dirty="0">
                <a:solidFill>
                  <a:srgbClr val="333333"/>
                </a:solidFill>
              </a:rPr>
              <a:t>48</a:t>
            </a:r>
            <a:r>
              <a:rPr lang="ko-KR" altLang="en-US" dirty="0">
                <a:solidFill>
                  <a:srgbClr val="333333"/>
                </a:solidFill>
              </a:rPr>
              <a:t>세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직업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생산직 중간 관리직</a:t>
            </a:r>
            <a:endParaRPr lang="en-US" altLang="ko-KR" dirty="0">
              <a:solidFill>
                <a:srgbClr val="333333"/>
              </a:solidFill>
            </a:endParaRPr>
          </a:p>
          <a:p>
            <a:r>
              <a:rPr lang="ko-KR" altLang="en-US" b="1" dirty="0">
                <a:solidFill>
                  <a:srgbClr val="6CB1E2"/>
                </a:solidFill>
              </a:rPr>
              <a:t>가족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아내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아들 </a:t>
            </a:r>
            <a:r>
              <a:rPr lang="en-US" altLang="ko-KR" dirty="0">
                <a:solidFill>
                  <a:srgbClr val="333333"/>
                </a:solidFill>
              </a:rPr>
              <a:t>2, </a:t>
            </a:r>
            <a:r>
              <a:rPr lang="ko-KR" altLang="en-US" dirty="0">
                <a:solidFill>
                  <a:srgbClr val="333333"/>
                </a:solidFill>
              </a:rPr>
              <a:t>딸 </a:t>
            </a:r>
            <a:r>
              <a:rPr lang="en-US" altLang="ko-KR" dirty="0">
                <a:solidFill>
                  <a:srgbClr val="333333"/>
                </a:solidFill>
              </a:rPr>
              <a:t>1</a:t>
            </a:r>
          </a:p>
          <a:p>
            <a:r>
              <a:rPr lang="ko-KR" altLang="en-US" b="1" dirty="0">
                <a:solidFill>
                  <a:srgbClr val="6CB1E2"/>
                </a:solidFill>
              </a:rPr>
              <a:t>거주지</a:t>
            </a:r>
            <a:r>
              <a:rPr lang="en-US" altLang="ko-KR" b="1" dirty="0">
                <a:solidFill>
                  <a:srgbClr val="6CB1E2"/>
                </a:solidFill>
              </a:rPr>
              <a:t>: </a:t>
            </a:r>
            <a:r>
              <a:rPr lang="ko-KR" altLang="en-US" dirty="0">
                <a:solidFill>
                  <a:srgbClr val="333333"/>
                </a:solidFill>
              </a:rPr>
              <a:t>경기 양평</a:t>
            </a:r>
            <a:endParaRPr lang="en-US" altLang="ko-KR" dirty="0">
              <a:solidFill>
                <a:srgbClr val="333333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19266-F4BE-4FD6-81CA-BB168F560A66}"/>
              </a:ext>
            </a:extLst>
          </p:cNvPr>
          <p:cNvSpPr txBox="1"/>
          <p:nvPr/>
        </p:nvSpPr>
        <p:spPr>
          <a:xfrm>
            <a:off x="3275777" y="4724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rgbClr val="6CB1E2"/>
                </a:solidFill>
              </a:rPr>
              <a:t>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805BC-654C-4A43-873B-B4CBB0548845}"/>
              </a:ext>
            </a:extLst>
          </p:cNvPr>
          <p:cNvSpPr txBox="1"/>
          <p:nvPr/>
        </p:nvSpPr>
        <p:spPr>
          <a:xfrm>
            <a:off x="3275776" y="2086159"/>
            <a:ext cx="8885509" cy="2386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주말마다 자녀들과 야외에서 시간을 보내곤 하는데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주로 무선 조종 차량이나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항공기 같은 </a:t>
            </a:r>
            <a:r>
              <a:rPr lang="en-US" altLang="ko-KR" dirty="0">
                <a:solidFill>
                  <a:srgbClr val="333333"/>
                </a:solidFill>
              </a:rPr>
              <a:t>RC</a:t>
            </a:r>
            <a:r>
              <a:rPr lang="ko-KR" altLang="en-US" dirty="0">
                <a:solidFill>
                  <a:srgbClr val="333333"/>
                </a:solidFill>
              </a:rPr>
              <a:t>를 가지고 활동하고 있다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r>
              <a:rPr lang="ko-KR" altLang="en-US" dirty="0">
                <a:solidFill>
                  <a:srgbClr val="333333"/>
                </a:solidFill>
              </a:rPr>
              <a:t>그런데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며칠 전 이미 가지고 있던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 </a:t>
            </a:r>
            <a:r>
              <a:rPr lang="en-US" altLang="ko-KR" dirty="0">
                <a:solidFill>
                  <a:srgbClr val="333333"/>
                </a:solidFill>
              </a:rPr>
              <a:t>RC </a:t>
            </a:r>
            <a:r>
              <a:rPr lang="ko-KR" altLang="en-US" dirty="0">
                <a:solidFill>
                  <a:srgbClr val="333333"/>
                </a:solidFill>
              </a:rPr>
              <a:t>카 한 대가 고장이 나서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쓸 수 없게 되었다</a:t>
            </a:r>
            <a:r>
              <a:rPr lang="en-US" altLang="ko-KR" dirty="0">
                <a:solidFill>
                  <a:srgbClr val="333333"/>
                </a:solidFill>
              </a:rPr>
              <a:t>. </a:t>
            </a:r>
            <a:r>
              <a:rPr lang="ko-KR" altLang="en-US" dirty="0">
                <a:solidFill>
                  <a:srgbClr val="333333"/>
                </a:solidFill>
              </a:rPr>
              <a:t>마침 갖고 놀던 그 기기도 사용한 지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 거의 </a:t>
            </a:r>
            <a:r>
              <a:rPr lang="en-US" altLang="ko-KR" dirty="0">
                <a:solidFill>
                  <a:srgbClr val="333333"/>
                </a:solidFill>
              </a:rPr>
              <a:t>5</a:t>
            </a:r>
            <a:r>
              <a:rPr lang="ko-KR" altLang="en-US" dirty="0">
                <a:solidFill>
                  <a:srgbClr val="333333"/>
                </a:solidFill>
              </a:rPr>
              <a:t>년이 다 되어가는 참이라 새로운 기기로 바꾸는 걸 생각 중이다</a:t>
            </a:r>
            <a:r>
              <a:rPr lang="en-US" altLang="ko-KR" dirty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다만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현재 기기도 구매할 당시 거의 </a:t>
            </a:r>
            <a:r>
              <a:rPr lang="en-US" altLang="ko-KR" dirty="0">
                <a:solidFill>
                  <a:srgbClr val="333333"/>
                </a:solidFill>
              </a:rPr>
              <a:t>50</a:t>
            </a:r>
            <a:r>
              <a:rPr lang="ko-KR" altLang="en-US" dirty="0">
                <a:solidFill>
                  <a:srgbClr val="333333"/>
                </a:solidFill>
              </a:rPr>
              <a:t>만원 정도 되는 가격에 구매했기 때문에</a:t>
            </a:r>
            <a:endParaRPr lang="en-US" altLang="ko-KR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</a:rPr>
              <a:t>버리지 말고 수리를 해서 사용하거나 혹은 중고로 판매하는 것을 생각하는 중이다</a:t>
            </a:r>
            <a:r>
              <a:rPr lang="en-US" altLang="ko-KR" dirty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ko-KR" altLang="en-US" dirty="0">
              <a:solidFill>
                <a:srgbClr val="33333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A15F3-06F8-45A9-945B-DD5B886578AD}"/>
              </a:ext>
            </a:extLst>
          </p:cNvPr>
          <p:cNvSpPr txBox="1"/>
          <p:nvPr/>
        </p:nvSpPr>
        <p:spPr>
          <a:xfrm>
            <a:off x="3275777" y="1716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rgbClr val="6CB1E2"/>
                </a:solidFill>
              </a:rPr>
              <a:t>동기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E3EE9-BB44-464E-825A-003B17801D3A}"/>
              </a:ext>
            </a:extLst>
          </p:cNvPr>
          <p:cNvSpPr txBox="1"/>
          <p:nvPr/>
        </p:nvSpPr>
        <p:spPr>
          <a:xfrm>
            <a:off x="3275776" y="5093732"/>
            <a:ext cx="6636753" cy="1056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</a:rPr>
              <a:t>해당 제품에 필요한 부품</a:t>
            </a:r>
            <a:r>
              <a:rPr lang="en-US" altLang="ko-KR" dirty="0">
                <a:solidFill>
                  <a:srgbClr val="333333"/>
                </a:solidFill>
              </a:rPr>
              <a:t> </a:t>
            </a:r>
            <a:r>
              <a:rPr lang="ko-KR" altLang="en-US" dirty="0">
                <a:solidFill>
                  <a:srgbClr val="333333"/>
                </a:solidFill>
              </a:rPr>
              <a:t>검색하기</a:t>
            </a:r>
            <a:endParaRPr lang="en-US" altLang="ko-KR" dirty="0">
              <a:solidFill>
                <a:srgbClr val="333333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</a:rPr>
              <a:t>자가수리가 힘들 경우 전문 </a:t>
            </a:r>
            <a:r>
              <a:rPr lang="ko-KR" altLang="en-US" dirty="0" err="1">
                <a:solidFill>
                  <a:srgbClr val="333333"/>
                </a:solidFill>
              </a:rPr>
              <a:t>수리점</a:t>
            </a:r>
            <a:r>
              <a:rPr lang="en-US" altLang="ko-KR" dirty="0">
                <a:solidFill>
                  <a:srgbClr val="333333"/>
                </a:solidFill>
              </a:rPr>
              <a:t>, </a:t>
            </a:r>
            <a:r>
              <a:rPr lang="ko-KR" altLang="en-US" dirty="0">
                <a:solidFill>
                  <a:srgbClr val="333333"/>
                </a:solidFill>
              </a:rPr>
              <a:t>혹은 엔지니어 검색하기</a:t>
            </a:r>
            <a:endParaRPr lang="en-US" altLang="ko-KR" dirty="0">
              <a:solidFill>
                <a:srgbClr val="333333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6CB1E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</a:rPr>
              <a:t>중고 판매를 위해 구매를 원하는 사람 찾기</a:t>
            </a:r>
            <a:endParaRPr lang="en-US" altLang="ko-KR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Color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&amp; Font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B4C0B7E-BB41-4B0B-8AD8-02ECAC0F630C}"/>
              </a:ext>
            </a:extLst>
          </p:cNvPr>
          <p:cNvSpPr/>
          <p:nvPr/>
        </p:nvSpPr>
        <p:spPr>
          <a:xfrm>
            <a:off x="9700964" y="4524452"/>
            <a:ext cx="2166685" cy="2166685"/>
          </a:xfrm>
          <a:prstGeom prst="ellipse">
            <a:avLst/>
          </a:prstGeom>
          <a:solidFill>
            <a:schemeClr val="bg1"/>
          </a:solidFill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</a:rPr>
              <a:t>#FFFFFF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5E67FA-073F-416D-A06B-E9A439C19804}"/>
              </a:ext>
            </a:extLst>
          </p:cNvPr>
          <p:cNvSpPr/>
          <p:nvPr/>
        </p:nvSpPr>
        <p:spPr>
          <a:xfrm>
            <a:off x="5959684" y="4524453"/>
            <a:ext cx="2166685" cy="2166685"/>
          </a:xfrm>
          <a:prstGeom prst="ellipse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#555555</a:t>
            </a:r>
            <a:endParaRPr lang="ko-KR" altLang="en-US" sz="24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404C191-F132-42D4-8B92-9C3C9BFA1D76}"/>
              </a:ext>
            </a:extLst>
          </p:cNvPr>
          <p:cNvSpPr/>
          <p:nvPr/>
        </p:nvSpPr>
        <p:spPr>
          <a:xfrm>
            <a:off x="7805967" y="3086178"/>
            <a:ext cx="2166685" cy="216668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#333333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5273F9-3332-4AF3-9D3C-49E84D5CE6F0}"/>
              </a:ext>
            </a:extLst>
          </p:cNvPr>
          <p:cNvSpPr/>
          <p:nvPr/>
        </p:nvSpPr>
        <p:spPr>
          <a:xfrm>
            <a:off x="274693" y="3086178"/>
            <a:ext cx="2166685" cy="2166685"/>
          </a:xfrm>
          <a:prstGeom prst="ellipse">
            <a:avLst/>
          </a:prstGeom>
          <a:solidFill>
            <a:srgbClr val="6AB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#6AB1E2</a:t>
            </a:r>
            <a:br>
              <a:rPr lang="en-US" altLang="ko-KR" sz="2400" dirty="0"/>
            </a:br>
            <a:r>
              <a:rPr lang="en-US" altLang="ko-KR" sz="2400" dirty="0"/>
              <a:t>(Main)</a:t>
            </a:r>
            <a:endParaRPr lang="ko-KR" altLang="en-US" sz="2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3D8636-DE73-4076-B15F-0AB3CADB61CE}"/>
              </a:ext>
            </a:extLst>
          </p:cNvPr>
          <p:cNvSpPr/>
          <p:nvPr/>
        </p:nvSpPr>
        <p:spPr>
          <a:xfrm>
            <a:off x="2169690" y="4524453"/>
            <a:ext cx="2166685" cy="2166685"/>
          </a:xfrm>
          <a:prstGeom prst="ellipse">
            <a:avLst/>
          </a:prstGeom>
          <a:solidFill>
            <a:srgbClr val="8CC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ysClr val="windowText" lastClr="000000"/>
                </a:solidFill>
              </a:rPr>
              <a:t>#8CCAEE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0AE1F2-9E8E-4D20-9A57-F347011CCA25}"/>
              </a:ext>
            </a:extLst>
          </p:cNvPr>
          <p:cNvSpPr/>
          <p:nvPr/>
        </p:nvSpPr>
        <p:spPr>
          <a:xfrm>
            <a:off x="4064687" y="3086178"/>
            <a:ext cx="2166685" cy="2166685"/>
          </a:xfrm>
          <a:prstGeom prst="ellipse">
            <a:avLst/>
          </a:prstGeom>
          <a:solidFill>
            <a:srgbClr val="CBE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#CBECFC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2A529-7B56-44C3-916B-C83B4596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647903"/>
            <a:ext cx="5657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4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LOGO: RC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리모컨 형상에서 착안</a:t>
            </a:r>
            <a:endParaRPr lang="en-US" altLang="ko-KR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0DCA6F7-93FA-4830-9EE7-BE8AC0E2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35" y="1325563"/>
            <a:ext cx="2688216" cy="3478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550136-2D5A-405A-BFAC-705572EC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9" y="3509534"/>
            <a:ext cx="8258999" cy="3097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94D3B0-B577-4481-9E64-55F271AE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41" b="90000" l="10000" r="90000">
                        <a14:foregroundMark x1="50294" y1="17647" x2="49412" y2="20000"/>
                        <a14:foregroundMark x1="49706" y1="23824" x2="49706" y2="22353"/>
                        <a14:foregroundMark x1="49412" y1="7941" x2="49412" y2="7941"/>
                        <a14:foregroundMark x1="49118" y1="26176" x2="49412" y2="32647"/>
                        <a14:foregroundMark x1="49118" y1="26471" x2="48824" y2="3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67" y="1571837"/>
            <a:ext cx="2589161" cy="258916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C3F89E-F3B9-408C-9BAF-3C44160787FC}"/>
              </a:ext>
            </a:extLst>
          </p:cNvPr>
          <p:cNvGrpSpPr/>
          <p:nvPr/>
        </p:nvGrpSpPr>
        <p:grpSpPr>
          <a:xfrm>
            <a:off x="5518940" y="3066771"/>
            <a:ext cx="1154120" cy="0"/>
            <a:chOff x="2603241" y="2326542"/>
            <a:chExt cx="1154120" cy="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2F6D87E-A527-4C8C-9B20-CB89B1BDB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2C0032D-42BD-4B06-9981-542139B13E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560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헤더용 아이콘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BBE843-30EB-4030-B5C3-1CF35D61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04" y="1325563"/>
            <a:ext cx="1905434" cy="1905434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690346C-0341-4EA9-A129-5291FC02E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455" y="3230997"/>
            <a:ext cx="1700531" cy="3944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고객센터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977F27-54F1-4685-A270-F4AAB61D9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7" t="970" r="45247" b="70200"/>
          <a:stretch/>
        </p:blipFill>
        <p:spPr>
          <a:xfrm>
            <a:off x="372965" y="1520482"/>
            <a:ext cx="2014923" cy="16121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45E6AF-8A52-47A9-A2FE-C0405A1D5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42" y="1503219"/>
            <a:ext cx="2456953" cy="15119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8AABAE1-54C4-4B29-8E28-A106A2E40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5" y="4317352"/>
            <a:ext cx="1800490" cy="18004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B7F4946-3783-40DE-9234-53425F83B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53" y="4164468"/>
            <a:ext cx="1953374" cy="195337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D84D37-D376-4EE8-9530-0FBBE897DD21}"/>
              </a:ext>
            </a:extLst>
          </p:cNvPr>
          <p:cNvGrpSpPr/>
          <p:nvPr/>
        </p:nvGrpSpPr>
        <p:grpSpPr>
          <a:xfrm>
            <a:off x="3819370" y="4015167"/>
            <a:ext cx="1905434" cy="2299917"/>
            <a:chOff x="3866023" y="3848681"/>
            <a:chExt cx="1905434" cy="229991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7846611-4B26-41D4-AE89-F2A5179C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023" y="3848681"/>
              <a:ext cx="1905434" cy="1905434"/>
            </a:xfrm>
            <a:prstGeom prst="rect">
              <a:avLst/>
            </a:prstGeom>
          </p:spPr>
        </p:pic>
        <p:sp>
          <p:nvSpPr>
            <p:cNvPr id="28" name="내용 개체 틀 2">
              <a:extLst>
                <a:ext uri="{FF2B5EF4-FFF2-40B4-BE49-F238E27FC236}">
                  <a16:creationId xmlns:a16="http://schemas.microsoft.com/office/drawing/2014/main" id="{05A33F40-AED3-4632-AF8E-CC8CE12960BD}"/>
                </a:ext>
              </a:extLst>
            </p:cNvPr>
            <p:cNvSpPr txBox="1">
              <a:spLocks/>
            </p:cNvSpPr>
            <p:nvPr/>
          </p:nvSpPr>
          <p:spPr>
            <a:xfrm>
              <a:off x="3968475" y="5754115"/>
              <a:ext cx="1700531" cy="3944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6AB3E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마이페이지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A3504BA-4C68-4A60-AFD0-25849F9BAAE3}"/>
              </a:ext>
            </a:extLst>
          </p:cNvPr>
          <p:cNvGrpSpPr/>
          <p:nvPr/>
        </p:nvGrpSpPr>
        <p:grpSpPr>
          <a:xfrm>
            <a:off x="6154405" y="1325563"/>
            <a:ext cx="1905434" cy="2261767"/>
            <a:chOff x="5953977" y="942194"/>
            <a:chExt cx="1905434" cy="226176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6B9E44-E94D-4F47-A16B-53CF24E8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977" y="942194"/>
              <a:ext cx="1905434" cy="1905434"/>
            </a:xfrm>
            <a:prstGeom prst="rect">
              <a:avLst/>
            </a:prstGeom>
          </p:spPr>
        </p:pic>
        <p:sp>
          <p:nvSpPr>
            <p:cNvPr id="29" name="내용 개체 틀 2">
              <a:extLst>
                <a:ext uri="{FF2B5EF4-FFF2-40B4-BE49-F238E27FC236}">
                  <a16:creationId xmlns:a16="http://schemas.microsoft.com/office/drawing/2014/main" id="{6F211297-9938-4B28-A825-3E8BB3FFCE6D}"/>
                </a:ext>
              </a:extLst>
            </p:cNvPr>
            <p:cNvSpPr txBox="1">
              <a:spLocks/>
            </p:cNvSpPr>
            <p:nvPr/>
          </p:nvSpPr>
          <p:spPr>
            <a:xfrm>
              <a:off x="6052284" y="2809478"/>
              <a:ext cx="1700531" cy="3944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6AB3E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장바구니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5574FA2-AD02-4182-B126-300927A646F7}"/>
              </a:ext>
            </a:extLst>
          </p:cNvPr>
          <p:cNvGrpSpPr/>
          <p:nvPr/>
        </p:nvGrpSpPr>
        <p:grpSpPr>
          <a:xfrm>
            <a:off x="2424029" y="4967884"/>
            <a:ext cx="1154120" cy="0"/>
            <a:chOff x="2603241" y="2326542"/>
            <a:chExt cx="1154120" cy="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2A22592-BA4E-4755-A90B-FF8149E02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0ACEE38-7793-4683-9461-0F5434D20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63E44-E010-44A5-A1A1-8747AC888DB0}"/>
              </a:ext>
            </a:extLst>
          </p:cNvPr>
          <p:cNvGrpSpPr/>
          <p:nvPr/>
        </p:nvGrpSpPr>
        <p:grpSpPr>
          <a:xfrm>
            <a:off x="6154405" y="4015167"/>
            <a:ext cx="1905434" cy="2299943"/>
            <a:chOff x="6171456" y="3848681"/>
            <a:chExt cx="1905434" cy="22999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57F165-5521-4FDF-BB53-867B5C57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456" y="3848681"/>
              <a:ext cx="1905434" cy="1905434"/>
            </a:xfrm>
            <a:prstGeom prst="rect">
              <a:avLst/>
            </a:prstGeom>
          </p:spPr>
        </p:pic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431B9AE9-2BC2-4D0D-A820-5528C90BCCA6}"/>
                </a:ext>
              </a:extLst>
            </p:cNvPr>
            <p:cNvSpPr txBox="1">
              <a:spLocks/>
            </p:cNvSpPr>
            <p:nvPr/>
          </p:nvSpPr>
          <p:spPr>
            <a:xfrm>
              <a:off x="6273908" y="5754141"/>
              <a:ext cx="1700531" cy="39448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000" dirty="0">
                  <a:solidFill>
                    <a:srgbClr val="6AB3E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공지사항</a:t>
              </a:r>
              <a:endPara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1D5F34-125D-467B-90F3-C922FE59A95D}"/>
              </a:ext>
            </a:extLst>
          </p:cNvPr>
          <p:cNvGrpSpPr/>
          <p:nvPr/>
        </p:nvGrpSpPr>
        <p:grpSpPr>
          <a:xfrm>
            <a:off x="2603241" y="2326542"/>
            <a:ext cx="1154120" cy="0"/>
            <a:chOff x="2603241" y="2326542"/>
            <a:chExt cx="1154120" cy="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83B8BED-E163-4C3B-8C3C-DA0B64A69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F407564-85BD-4F72-B1CB-30399DDAF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8F8ED5-00D6-41DF-B6F4-2F2BAC868DB4}"/>
              </a:ext>
            </a:extLst>
          </p:cNvPr>
          <p:cNvGrpSpPr/>
          <p:nvPr/>
        </p:nvGrpSpPr>
        <p:grpSpPr>
          <a:xfrm rot="10800000">
            <a:off x="8207962" y="2326542"/>
            <a:ext cx="1154120" cy="0"/>
            <a:chOff x="2603241" y="2326542"/>
            <a:chExt cx="1154120" cy="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ED2DD43-71C1-4B7D-A470-1A88EB8A4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439E569-34B0-498C-9F73-BA4F7AE827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1FD495C-F270-4A1B-89F0-E3975CB98CED}"/>
              </a:ext>
            </a:extLst>
          </p:cNvPr>
          <p:cNvGrpSpPr/>
          <p:nvPr/>
        </p:nvGrpSpPr>
        <p:grpSpPr>
          <a:xfrm rot="10800000">
            <a:off x="8207962" y="5103820"/>
            <a:ext cx="1154120" cy="0"/>
            <a:chOff x="2603241" y="2326542"/>
            <a:chExt cx="1154120" cy="0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8347A33-8980-4290-BD8D-7D83E7478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9563BD5-0FCB-4B35-96D6-D04D16F3B8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62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SNS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아이콘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965337-FDDE-418A-BDF7-1EBE38EFE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72" y="1844825"/>
            <a:ext cx="1905434" cy="190543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D0BACE-93E7-4090-B802-9A94B8808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86" y="1844825"/>
            <a:ext cx="1905434" cy="19054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A7E4A8-9D93-435D-818C-761BAB30A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30" y="3905047"/>
            <a:ext cx="1904762" cy="1904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D95C8D-38D5-45DE-9CD9-7EBEC34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85" y="3905047"/>
            <a:ext cx="1904762" cy="1904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0572A7-83A7-4D2B-A5B1-294146D93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40" y="3904375"/>
            <a:ext cx="1905434" cy="1905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BAA3B0-EC70-4A7F-B514-67E2923F0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32" y="3904375"/>
            <a:ext cx="1905434" cy="1905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0AE65D-F278-4078-9A25-9630C60F9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129" y="1844825"/>
            <a:ext cx="1905434" cy="19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7B7-1DE7-42C8-8B27-69362A9C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49312"/>
            <a:ext cx="3924300" cy="515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600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설계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71B1E-BE72-45E3-B79D-793BDD74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8" y="-990600"/>
            <a:ext cx="14527218" cy="9681028"/>
          </a:xfrm>
          <a:effectLst>
            <a:softEdge rad="952500"/>
          </a:effectLst>
        </p:spPr>
      </p:pic>
    </p:spTree>
    <p:extLst>
      <p:ext uri="{BB962C8B-B14F-4D97-AF65-F5344CB8AC3E}">
        <p14:creationId xmlns:p14="http://schemas.microsoft.com/office/powerpoint/2010/main" val="7172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5D99DD-9A19-429D-AC06-4B60D43A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60" y="1511105"/>
            <a:ext cx="2338218" cy="4799438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페이지 와이어 프레임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프로토타입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BBE59-9964-419C-B7D7-BEADF9EC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25" y="1511105"/>
            <a:ext cx="2338218" cy="47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7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7B7-1DE7-42C8-8B27-69362A9C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49312"/>
            <a:ext cx="3924300" cy="515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600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구현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71B1E-BE72-45E3-B79D-793BDD74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8" y="-990600"/>
            <a:ext cx="14527218" cy="9681028"/>
          </a:xfrm>
          <a:effectLst>
            <a:softEdge rad="952500"/>
          </a:effectLst>
        </p:spPr>
      </p:pic>
    </p:spTree>
    <p:extLst>
      <p:ext uri="{BB962C8B-B14F-4D97-AF65-F5344CB8AC3E}">
        <p14:creationId xmlns:p14="http://schemas.microsoft.com/office/powerpoint/2010/main" val="103323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1D84726-917C-4DAA-BCD5-68E081BE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88"/>
          <a:stretch/>
        </p:blipFill>
        <p:spPr>
          <a:xfrm>
            <a:off x="1903427" y="1644877"/>
            <a:ext cx="3655544" cy="461307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 페이지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(index.html)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결과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DD89AC-1DCE-4C45-BA7F-529E07A05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2"/>
          <a:stretch/>
        </p:blipFill>
        <p:spPr>
          <a:xfrm>
            <a:off x="6981370" y="1322472"/>
            <a:ext cx="3655544" cy="493548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FC7E346-8A57-4392-AD27-E5AA16B203DB}"/>
              </a:ext>
            </a:extLst>
          </p:cNvPr>
          <p:cNvSpPr txBox="1">
            <a:spLocks/>
          </p:cNvSpPr>
          <p:nvPr/>
        </p:nvSpPr>
        <p:spPr>
          <a:xfrm>
            <a:off x="2351661" y="6354081"/>
            <a:ext cx="294605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 상부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7CF022-9E8A-4596-A1E2-51640815C584}"/>
              </a:ext>
            </a:extLst>
          </p:cNvPr>
          <p:cNvSpPr txBox="1">
            <a:spLocks/>
          </p:cNvSpPr>
          <p:nvPr/>
        </p:nvSpPr>
        <p:spPr>
          <a:xfrm>
            <a:off x="7336116" y="6354080"/>
            <a:ext cx="294605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 하부</a:t>
            </a:r>
          </a:p>
        </p:txBody>
      </p:sp>
    </p:spTree>
    <p:extLst>
      <p:ext uri="{BB962C8B-B14F-4D97-AF65-F5344CB8AC3E}">
        <p14:creationId xmlns:p14="http://schemas.microsoft.com/office/powerpoint/2010/main" val="1778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0AB3304-B863-4424-B01F-B1BB682D1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7858" y="1349604"/>
            <a:ext cx="9545170" cy="6338590"/>
          </a:xfrm>
          <a:prstGeom prst="rect">
            <a:avLst/>
          </a:prstGeom>
          <a:effectLst>
            <a:softEdge rad="889000"/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6E3FB1A-EE81-487B-8316-E88F916FBB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목차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0DE997-EBF8-428F-A229-FC0C497A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58" y="1485452"/>
            <a:ext cx="10742083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3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서브 페이지 구현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76DFB8-CAA9-4374-A49B-5ADB4060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54" y="1504899"/>
            <a:ext cx="4394077" cy="4774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9F8127-96C1-431E-878E-3AB3EE798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84" y="622539"/>
            <a:ext cx="3883987" cy="561292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5CBCBA-5AB4-4960-94A5-2986B704DD58}"/>
              </a:ext>
            </a:extLst>
          </p:cNvPr>
          <p:cNvSpPr txBox="1">
            <a:spLocks/>
          </p:cNvSpPr>
          <p:nvPr/>
        </p:nvSpPr>
        <p:spPr>
          <a:xfrm>
            <a:off x="1775541" y="6354081"/>
            <a:ext cx="409829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리스트 </a:t>
            </a: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(item_list.html)</a:t>
            </a:r>
            <a:endParaRPr lang="ko-KR" altLang="en-US" sz="2000" dirty="0">
              <a:solidFill>
                <a:srgbClr val="6AB3E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A7E488D-4A35-4FEF-9C40-09F0E5B9F1EF}"/>
              </a:ext>
            </a:extLst>
          </p:cNvPr>
          <p:cNvSpPr txBox="1">
            <a:spLocks/>
          </p:cNvSpPr>
          <p:nvPr/>
        </p:nvSpPr>
        <p:spPr>
          <a:xfrm>
            <a:off x="6319554" y="6354081"/>
            <a:ext cx="5567646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상세정보 </a:t>
            </a: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(item_detail.html)</a:t>
            </a:r>
            <a:endParaRPr lang="ko-KR" altLang="en-US" sz="2000" dirty="0">
              <a:solidFill>
                <a:srgbClr val="6AB3E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24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공통 설정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(index.html)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829F4F-0FEF-419F-8064-7D7BAFF9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28775"/>
            <a:ext cx="10972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0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HTML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공통 설정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(common.css)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23E87E-2482-47DC-9C70-2C8D93830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89"/>
          <a:stretch/>
        </p:blipFill>
        <p:spPr>
          <a:xfrm>
            <a:off x="2242185" y="1449388"/>
            <a:ext cx="3688080" cy="521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7FA02D-D4C1-4A62-BDC9-52A334F4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649413"/>
            <a:ext cx="25717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Logo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97FF4-9685-4D20-B78B-4D39386C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8"/>
          <a:stretch/>
        </p:blipFill>
        <p:spPr>
          <a:xfrm>
            <a:off x="0" y="1660525"/>
            <a:ext cx="12192000" cy="955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D7908-6F62-4D9E-9322-2064A6C6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200" y="2822801"/>
            <a:ext cx="3104017" cy="384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CD9F35-D613-4F4E-8E85-3C93554D7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07"/>
          <a:stretch/>
        </p:blipFill>
        <p:spPr>
          <a:xfrm>
            <a:off x="397783" y="2996066"/>
            <a:ext cx="7858125" cy="20694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6BDCB8-51DC-4D72-ADC7-6A756A003D81}"/>
              </a:ext>
            </a:extLst>
          </p:cNvPr>
          <p:cNvSpPr/>
          <p:nvPr/>
        </p:nvSpPr>
        <p:spPr>
          <a:xfrm flipH="1">
            <a:off x="2133601" y="1691480"/>
            <a:ext cx="1401196" cy="560161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05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Search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97FF4-9685-4D20-B78B-4D39386C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8"/>
          <a:stretch/>
        </p:blipFill>
        <p:spPr>
          <a:xfrm>
            <a:off x="0" y="1660525"/>
            <a:ext cx="12192000" cy="955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32EED-2E75-4788-8C90-D3E6032C3E8A}"/>
              </a:ext>
            </a:extLst>
          </p:cNvPr>
          <p:cNvSpPr/>
          <p:nvPr/>
        </p:nvSpPr>
        <p:spPr>
          <a:xfrm>
            <a:off x="3534796" y="1691480"/>
            <a:ext cx="2090057" cy="560161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C2765C-0309-44EA-BCFA-8A52B9D12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2" t="63233"/>
          <a:stretch/>
        </p:blipFill>
        <p:spPr>
          <a:xfrm>
            <a:off x="255709" y="2808293"/>
            <a:ext cx="5662036" cy="954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984859-E27E-4CA8-9F1F-2BDF7F3C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" y="3958099"/>
            <a:ext cx="4438650" cy="2581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6006F4-BCD4-443E-B5AC-CEC23B338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778"/>
          <a:stretch/>
        </p:blipFill>
        <p:spPr>
          <a:xfrm>
            <a:off x="9028929" y="2957974"/>
            <a:ext cx="2907362" cy="3581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440A2C-4351-47E9-BFB5-6FA358AC2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222"/>
          <a:stretch/>
        </p:blipFill>
        <p:spPr>
          <a:xfrm>
            <a:off x="6017313" y="3262774"/>
            <a:ext cx="290736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Round Icons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97FF4-9685-4D20-B78B-4D39386C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8"/>
          <a:stretch/>
        </p:blipFill>
        <p:spPr>
          <a:xfrm>
            <a:off x="0" y="1660525"/>
            <a:ext cx="12192000" cy="955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32EED-2E75-4788-8C90-D3E6032C3E8A}"/>
              </a:ext>
            </a:extLst>
          </p:cNvPr>
          <p:cNvSpPr/>
          <p:nvPr/>
        </p:nvSpPr>
        <p:spPr>
          <a:xfrm>
            <a:off x="8538597" y="1702366"/>
            <a:ext cx="1405504" cy="560161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D8C232-207D-4CDA-81E6-C410B57A6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38"/>
          <a:stretch/>
        </p:blipFill>
        <p:spPr>
          <a:xfrm>
            <a:off x="6241813" y="3762293"/>
            <a:ext cx="2684371" cy="2369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32B2F0-71F8-48B6-BECE-F365F26B6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67"/>
          <a:stretch/>
        </p:blipFill>
        <p:spPr>
          <a:xfrm>
            <a:off x="9071998" y="3762293"/>
            <a:ext cx="2684370" cy="2500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E276E-D6CB-4969-BD50-3CE40A61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93" y="3022779"/>
            <a:ext cx="5832507" cy="15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Menu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97FF4-9685-4D20-B78B-4D39386C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8"/>
          <a:stretch/>
        </p:blipFill>
        <p:spPr>
          <a:xfrm>
            <a:off x="0" y="1660525"/>
            <a:ext cx="12192000" cy="955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32EED-2E75-4788-8C90-D3E6032C3E8A}"/>
              </a:ext>
            </a:extLst>
          </p:cNvPr>
          <p:cNvSpPr/>
          <p:nvPr/>
        </p:nvSpPr>
        <p:spPr>
          <a:xfrm>
            <a:off x="5861811" y="1702366"/>
            <a:ext cx="2676785" cy="560161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893E3-9C48-40CE-ACF6-04A1BEEA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824138"/>
            <a:ext cx="5048250" cy="3843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10738C-E775-4086-87D6-2613D008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372" y="3647147"/>
            <a:ext cx="4338878" cy="21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Main Menu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97FF4-9685-4D20-B78B-4D39386C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8"/>
          <a:stretch/>
        </p:blipFill>
        <p:spPr>
          <a:xfrm>
            <a:off x="0" y="1660525"/>
            <a:ext cx="12192000" cy="9556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932EED-2E75-4788-8C90-D3E6032C3E8A}"/>
              </a:ext>
            </a:extLst>
          </p:cNvPr>
          <p:cNvSpPr/>
          <p:nvPr/>
        </p:nvSpPr>
        <p:spPr>
          <a:xfrm>
            <a:off x="5861811" y="1702366"/>
            <a:ext cx="2676785" cy="560161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565F2F-8F67-4D75-93B3-B4B6CA15C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57"/>
          <a:stretch/>
        </p:blipFill>
        <p:spPr>
          <a:xfrm>
            <a:off x="278295" y="2746064"/>
            <a:ext cx="4579488" cy="3989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82AA12-986E-4560-8C13-EBFB1549C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350"/>
          <a:stretch/>
        </p:blipFill>
        <p:spPr>
          <a:xfrm>
            <a:off x="5252056" y="4812637"/>
            <a:ext cx="6097755" cy="1405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9E12CB-7ABE-495E-A1DD-7DB703B93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25" b="37021"/>
          <a:stretch/>
        </p:blipFill>
        <p:spPr>
          <a:xfrm>
            <a:off x="5252056" y="3154073"/>
            <a:ext cx="4579488" cy="14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5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F368F88-5130-41E0-A2B6-6AF445149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4" r="42088" b="84343"/>
          <a:stretch/>
        </p:blipFill>
        <p:spPr>
          <a:xfrm>
            <a:off x="0" y="1649497"/>
            <a:ext cx="2104571" cy="1421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96E36D-814C-44B4-8D79-58B0CE3E9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3" r="30341" b="84343"/>
          <a:stretch/>
        </p:blipFill>
        <p:spPr>
          <a:xfrm>
            <a:off x="0" y="3428036"/>
            <a:ext cx="2148115" cy="1421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114BA8-99A0-47A7-BF36-1AB3376E5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8" r="19080" b="84343"/>
          <a:stretch/>
        </p:blipFill>
        <p:spPr>
          <a:xfrm>
            <a:off x="-1" y="5136472"/>
            <a:ext cx="2059622" cy="142126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Sub Menu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0746A-B911-4674-8806-E37AA1125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76205"/>
          <a:stretch/>
        </p:blipFill>
        <p:spPr>
          <a:xfrm>
            <a:off x="0" y="2606192"/>
            <a:ext cx="12192000" cy="49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564773-A686-468D-AE2E-30471AF5E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3" b="76941"/>
          <a:stretch/>
        </p:blipFill>
        <p:spPr>
          <a:xfrm>
            <a:off x="-1" y="4395506"/>
            <a:ext cx="12192000" cy="4571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5554DD-3498-4DA2-AEC9-635D3396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0" b="76143"/>
          <a:stretch/>
        </p:blipFill>
        <p:spPr>
          <a:xfrm>
            <a:off x="0" y="6059261"/>
            <a:ext cx="12192000" cy="4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F368F88-5130-41E0-A2B6-6AF445149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4" r="42088" b="84343"/>
          <a:stretch/>
        </p:blipFill>
        <p:spPr>
          <a:xfrm>
            <a:off x="0" y="1649497"/>
            <a:ext cx="2104571" cy="1421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96E36D-814C-44B4-8D79-58B0CE3E9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3" r="30341" b="84343"/>
          <a:stretch/>
        </p:blipFill>
        <p:spPr>
          <a:xfrm>
            <a:off x="0" y="3428036"/>
            <a:ext cx="2148115" cy="14212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114BA8-99A0-47A7-BF36-1AB3376E5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8" r="19080" b="84343"/>
          <a:stretch/>
        </p:blipFill>
        <p:spPr>
          <a:xfrm>
            <a:off x="-1" y="5136472"/>
            <a:ext cx="2059622" cy="142126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Header – Sub Menu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0746A-B911-4674-8806-E37AA1125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76205"/>
          <a:stretch/>
        </p:blipFill>
        <p:spPr>
          <a:xfrm>
            <a:off x="0" y="2606192"/>
            <a:ext cx="12192000" cy="49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564773-A686-468D-AE2E-30471AF5E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3" b="76941"/>
          <a:stretch/>
        </p:blipFill>
        <p:spPr>
          <a:xfrm>
            <a:off x="-1" y="4395506"/>
            <a:ext cx="12192000" cy="4571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5554DD-3498-4DA2-AEC9-635D3396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0" b="76143"/>
          <a:stretch/>
        </p:blipFill>
        <p:spPr>
          <a:xfrm>
            <a:off x="0" y="6059261"/>
            <a:ext cx="12192000" cy="498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F523CE-D98B-48A7-8906-01B1CB70C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403"/>
          <a:stretch/>
        </p:blipFill>
        <p:spPr>
          <a:xfrm>
            <a:off x="3016008" y="2548968"/>
            <a:ext cx="3533775" cy="2390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73A015-BAF4-43B4-9889-9F9F085C0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321" y="1830161"/>
            <a:ext cx="47053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07B3A82-F561-4BE1-A536-4A03668C7F17}"/>
              </a:ext>
            </a:extLst>
          </p:cNvPr>
          <p:cNvSpPr/>
          <p:nvPr/>
        </p:nvSpPr>
        <p:spPr>
          <a:xfrm>
            <a:off x="6417475" y="285897"/>
            <a:ext cx="3367759" cy="82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</a:t>
            </a:r>
            <a:r>
              <a:rPr lang="en-US" altLang="ko-KR" dirty="0"/>
              <a:t>~ 3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1D45AA-2684-4CC0-ACD8-F4811DDBE19D}"/>
              </a:ext>
            </a:extLst>
          </p:cNvPr>
          <p:cNvGrpSpPr/>
          <p:nvPr/>
        </p:nvGrpSpPr>
        <p:grpSpPr>
          <a:xfrm>
            <a:off x="280396" y="1563620"/>
            <a:ext cx="876969" cy="876968"/>
            <a:chOff x="484" y="1446885"/>
            <a:chExt cx="1905434" cy="19054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5A4E86-45F5-4573-9FB9-21BEDC5D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" y="1446885"/>
              <a:ext cx="1905434" cy="19054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3EC2F6-8A3A-40B7-A258-6427EA4825D1}"/>
                </a:ext>
              </a:extLst>
            </p:cNvPr>
            <p:cNvSpPr txBox="1"/>
            <p:nvPr/>
          </p:nvSpPr>
          <p:spPr>
            <a:xfrm>
              <a:off x="529677" y="2883484"/>
              <a:ext cx="847046" cy="43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</a:rPr>
                <a:t>Start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F1D0B0-5A0E-4E24-9DC6-08F9C6188ABD}"/>
              </a:ext>
            </a:extLst>
          </p:cNvPr>
          <p:cNvGrpSpPr/>
          <p:nvPr/>
        </p:nvGrpSpPr>
        <p:grpSpPr>
          <a:xfrm>
            <a:off x="11028955" y="5468513"/>
            <a:ext cx="876969" cy="876968"/>
            <a:chOff x="9924833" y="4271529"/>
            <a:chExt cx="1905434" cy="19054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64DA9E-2B54-4CD5-81C1-517CDEE9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4833" y="4271529"/>
              <a:ext cx="1905434" cy="19054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2B751A-2438-4FF6-8386-74876A2B17E0}"/>
                </a:ext>
              </a:extLst>
            </p:cNvPr>
            <p:cNvSpPr txBox="1"/>
            <p:nvPr/>
          </p:nvSpPr>
          <p:spPr>
            <a:xfrm>
              <a:off x="10410488" y="5648238"/>
              <a:ext cx="934122" cy="434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Finish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7C104CED-36EF-4FAB-B777-429F4C01EB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전체 일정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ADD2E8A-6B86-42A7-8C2F-68C18F36B8A4}"/>
              </a:ext>
            </a:extLst>
          </p:cNvPr>
          <p:cNvSpPr/>
          <p:nvPr/>
        </p:nvSpPr>
        <p:spPr>
          <a:xfrm>
            <a:off x="11028955" y="2254137"/>
            <a:ext cx="540000" cy="540000"/>
          </a:xfrm>
          <a:prstGeom prst="ellipse">
            <a:avLst/>
          </a:prstGeom>
          <a:solidFill>
            <a:srgbClr val="CBE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1C5E703-1BDD-4815-9190-B6D96DD8215C}"/>
              </a:ext>
            </a:extLst>
          </p:cNvPr>
          <p:cNvGrpSpPr/>
          <p:nvPr/>
        </p:nvGrpSpPr>
        <p:grpSpPr>
          <a:xfrm>
            <a:off x="1452826" y="1864526"/>
            <a:ext cx="9364497" cy="1387814"/>
            <a:chOff x="1452826" y="1864526"/>
            <a:chExt cx="9364497" cy="138781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377EC22-AECB-4BFF-B03C-50C372670361}"/>
                </a:ext>
              </a:extLst>
            </p:cNvPr>
            <p:cNvGrpSpPr/>
            <p:nvPr/>
          </p:nvGrpSpPr>
          <p:grpSpPr>
            <a:xfrm>
              <a:off x="1457323" y="1864526"/>
              <a:ext cx="9360000" cy="540000"/>
              <a:chOff x="1471610" y="1852213"/>
              <a:chExt cx="9004326" cy="358840"/>
            </a:xfrm>
          </p:grpSpPr>
          <p:cxnSp>
            <p:nvCxnSpPr>
              <p:cNvPr id="58" name="연결선: 구부러짐 57">
                <a:extLst>
                  <a:ext uri="{FF2B5EF4-FFF2-40B4-BE49-F238E27FC236}">
                    <a16:creationId xmlns:a16="http://schemas.microsoft.com/office/drawing/2014/main" id="{BB13AC87-B8A1-4437-AEF1-213AE3892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10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127000">
                <a:solidFill>
                  <a:srgbClr val="6CB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연결선: 구부러짐 64">
                <a:extLst>
                  <a:ext uri="{FF2B5EF4-FFF2-40B4-BE49-F238E27FC236}">
                    <a16:creationId xmlns:a16="http://schemas.microsoft.com/office/drawing/2014/main" id="{A5BD8F76-410D-4D0A-BD46-FB3F895FA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5936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869785C-1628-44DC-9DF7-205241DE0D8D}"/>
                </a:ext>
              </a:extLst>
            </p:cNvPr>
            <p:cNvGrpSpPr/>
            <p:nvPr/>
          </p:nvGrpSpPr>
          <p:grpSpPr>
            <a:xfrm flipH="1">
              <a:off x="1452826" y="2712340"/>
              <a:ext cx="9360000" cy="540000"/>
              <a:chOff x="1471610" y="1852213"/>
              <a:chExt cx="9004326" cy="358840"/>
            </a:xfrm>
          </p:grpSpPr>
          <p:cxnSp>
            <p:nvCxnSpPr>
              <p:cNvPr id="75" name="연결선: 구부러짐 74">
                <a:extLst>
                  <a:ext uri="{FF2B5EF4-FFF2-40B4-BE49-F238E27FC236}">
                    <a16:creationId xmlns:a16="http://schemas.microsoft.com/office/drawing/2014/main" id="{078D5AF7-D3BF-441F-B5C4-A5DB5A5F0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10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127000">
                <a:solidFill>
                  <a:srgbClr val="6CB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연결선: 구부러짐 75">
                <a:extLst>
                  <a:ext uri="{FF2B5EF4-FFF2-40B4-BE49-F238E27FC236}">
                    <a16:creationId xmlns:a16="http://schemas.microsoft.com/office/drawing/2014/main" id="{687EE78F-0A2A-4AE7-8498-2EA205C8E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5936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타원 82">
            <a:extLst>
              <a:ext uri="{FF2B5EF4-FFF2-40B4-BE49-F238E27FC236}">
                <a16:creationId xmlns:a16="http://schemas.microsoft.com/office/drawing/2014/main" id="{B39A2EF5-EC08-4083-B21F-FC63DCFEC0BE}"/>
              </a:ext>
            </a:extLst>
          </p:cNvPr>
          <p:cNvSpPr/>
          <p:nvPr/>
        </p:nvSpPr>
        <p:spPr>
          <a:xfrm>
            <a:off x="11028955" y="3974894"/>
            <a:ext cx="540000" cy="540000"/>
          </a:xfrm>
          <a:prstGeom prst="ellipse">
            <a:avLst/>
          </a:prstGeom>
          <a:solidFill>
            <a:srgbClr val="CBE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DCD1AEF-F502-45FA-B9BA-CE82E1D3ACC8}"/>
              </a:ext>
            </a:extLst>
          </p:cNvPr>
          <p:cNvSpPr/>
          <p:nvPr/>
        </p:nvSpPr>
        <p:spPr>
          <a:xfrm>
            <a:off x="611269" y="3192019"/>
            <a:ext cx="540000" cy="540000"/>
          </a:xfrm>
          <a:prstGeom prst="ellipse">
            <a:avLst/>
          </a:prstGeom>
          <a:solidFill>
            <a:srgbClr val="CBE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CA9351F-B1D5-419F-ACAD-BD4BC9AD1871}"/>
              </a:ext>
            </a:extLst>
          </p:cNvPr>
          <p:cNvSpPr/>
          <p:nvPr/>
        </p:nvSpPr>
        <p:spPr>
          <a:xfrm>
            <a:off x="624466" y="4932748"/>
            <a:ext cx="540000" cy="540000"/>
          </a:xfrm>
          <a:prstGeom prst="ellipse">
            <a:avLst/>
          </a:prstGeom>
          <a:solidFill>
            <a:srgbClr val="CBE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428F5DE-9736-4163-AE58-17D43F7A68DA}"/>
              </a:ext>
            </a:extLst>
          </p:cNvPr>
          <p:cNvGrpSpPr/>
          <p:nvPr/>
        </p:nvGrpSpPr>
        <p:grpSpPr>
          <a:xfrm>
            <a:off x="1452826" y="3577694"/>
            <a:ext cx="9364497" cy="1387814"/>
            <a:chOff x="1452826" y="1864526"/>
            <a:chExt cx="9364497" cy="13878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2C13840-268C-4771-87DC-367C60BC6FF5}"/>
                </a:ext>
              </a:extLst>
            </p:cNvPr>
            <p:cNvGrpSpPr/>
            <p:nvPr/>
          </p:nvGrpSpPr>
          <p:grpSpPr>
            <a:xfrm>
              <a:off x="1457323" y="1864526"/>
              <a:ext cx="9360000" cy="540000"/>
              <a:chOff x="1471610" y="1852213"/>
              <a:chExt cx="9004326" cy="358840"/>
            </a:xfrm>
          </p:grpSpPr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C15DBB2B-65B2-4488-94B2-A2C0575F8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10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127000">
                <a:solidFill>
                  <a:srgbClr val="6CB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연결선: 구부러짐 92">
                <a:extLst>
                  <a:ext uri="{FF2B5EF4-FFF2-40B4-BE49-F238E27FC236}">
                    <a16:creationId xmlns:a16="http://schemas.microsoft.com/office/drawing/2014/main" id="{F6018C8A-8C8A-410E-A074-BD713FD47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5936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1DC6B9F-472A-444A-BA4A-B048EC1BC7D0}"/>
                </a:ext>
              </a:extLst>
            </p:cNvPr>
            <p:cNvGrpSpPr/>
            <p:nvPr/>
          </p:nvGrpSpPr>
          <p:grpSpPr>
            <a:xfrm flipH="1">
              <a:off x="1452826" y="2712340"/>
              <a:ext cx="9360000" cy="540000"/>
              <a:chOff x="1471610" y="1852213"/>
              <a:chExt cx="9004326" cy="358840"/>
            </a:xfrm>
          </p:grpSpPr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6F9D8409-08C9-40A2-98F1-CF03F060D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10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127000">
                <a:solidFill>
                  <a:srgbClr val="6CB1E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09ED2206-201B-48D3-B7FF-64628F638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5936" y="1852213"/>
                <a:ext cx="9000000" cy="358840"/>
              </a:xfrm>
              <a:prstGeom prst="curvedConnector3">
                <a:avLst>
                  <a:gd name="adj1" fmla="val 50000"/>
                </a:avLst>
              </a:prstGeom>
              <a:ln w="25400">
                <a:solidFill>
                  <a:schemeClr val="bg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D821EEE-3815-4F1E-AE91-6238073F576E}"/>
              </a:ext>
            </a:extLst>
          </p:cNvPr>
          <p:cNvGrpSpPr/>
          <p:nvPr/>
        </p:nvGrpSpPr>
        <p:grpSpPr>
          <a:xfrm>
            <a:off x="1475264" y="5366997"/>
            <a:ext cx="9360000" cy="540000"/>
            <a:chOff x="1471610" y="1852213"/>
            <a:chExt cx="9004326" cy="358840"/>
          </a:xfrm>
        </p:grpSpPr>
        <p:cxnSp>
          <p:nvCxnSpPr>
            <p:cNvPr id="99" name="연결선: 구부러짐 98">
              <a:extLst>
                <a:ext uri="{FF2B5EF4-FFF2-40B4-BE49-F238E27FC236}">
                  <a16:creationId xmlns:a16="http://schemas.microsoft.com/office/drawing/2014/main" id="{6FB1E929-0CFC-4E48-B376-A5335B06F70C}"/>
                </a:ext>
              </a:extLst>
            </p:cNvPr>
            <p:cNvCxnSpPr>
              <a:cxnSpLocks/>
            </p:cNvCxnSpPr>
            <p:nvPr/>
          </p:nvCxnSpPr>
          <p:spPr>
            <a:xfrm>
              <a:off x="1471610" y="1852213"/>
              <a:ext cx="9000000" cy="358840"/>
            </a:xfrm>
            <a:prstGeom prst="curvedConnector3">
              <a:avLst>
                <a:gd name="adj1" fmla="val 50000"/>
              </a:avLst>
            </a:prstGeom>
            <a:ln w="127000">
              <a:solidFill>
                <a:srgbClr val="6CB1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연결선: 구부러짐 99">
              <a:extLst>
                <a:ext uri="{FF2B5EF4-FFF2-40B4-BE49-F238E27FC236}">
                  <a16:creationId xmlns:a16="http://schemas.microsoft.com/office/drawing/2014/main" id="{FE92180C-332D-41E9-B458-20CF35BA6913}"/>
                </a:ext>
              </a:extLst>
            </p:cNvPr>
            <p:cNvCxnSpPr>
              <a:cxnSpLocks/>
            </p:cNvCxnSpPr>
            <p:nvPr/>
          </p:nvCxnSpPr>
          <p:spPr>
            <a:xfrm>
              <a:off x="1475936" y="1852213"/>
              <a:ext cx="9000000" cy="35884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54A160C-B75B-4648-B1B3-6A9E2DB2A3BB}"/>
              </a:ext>
            </a:extLst>
          </p:cNvPr>
          <p:cNvGrpSpPr/>
          <p:nvPr/>
        </p:nvGrpSpPr>
        <p:grpSpPr>
          <a:xfrm>
            <a:off x="6772584" y="1578685"/>
            <a:ext cx="4251874" cy="690925"/>
            <a:chOff x="624927" y="2454659"/>
            <a:chExt cx="4251874" cy="690925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F4AA751-7694-4BAF-8084-4B13BF8B484E}"/>
                </a:ext>
              </a:extLst>
            </p:cNvPr>
            <p:cNvSpPr/>
            <p:nvPr/>
          </p:nvSpPr>
          <p:spPr>
            <a:xfrm>
              <a:off x="2653753" y="2574865"/>
              <a:ext cx="194222" cy="570719"/>
            </a:xfrm>
            <a:prstGeom prst="rect">
              <a:avLst/>
            </a:prstGeom>
            <a:solidFill>
              <a:srgbClr val="CBE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E6DA530-6145-4AB6-BA75-598AC7136D62}"/>
                </a:ext>
              </a:extLst>
            </p:cNvPr>
            <p:cNvSpPr/>
            <p:nvPr/>
          </p:nvSpPr>
          <p:spPr>
            <a:xfrm>
              <a:off x="624927" y="2454659"/>
              <a:ext cx="4251874" cy="486343"/>
            </a:xfrm>
            <a:prstGeom prst="rect">
              <a:avLst/>
            </a:prstGeom>
            <a:solidFill>
              <a:srgbClr val="6C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7</a:t>
              </a:r>
              <a:r>
                <a:rPr lang="ko-KR" altLang="en-US" sz="1500" dirty="0"/>
                <a:t>일 </a:t>
              </a:r>
              <a:r>
                <a:rPr lang="en-US" altLang="ko-KR" sz="1500" dirty="0"/>
                <a:t>– 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10</a:t>
              </a:r>
              <a:r>
                <a:rPr lang="ko-KR" altLang="en-US" sz="1500" dirty="0"/>
                <a:t>일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주제선정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자료조사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F1CC666-B1A5-4E7B-BDFF-68031778232D}"/>
              </a:ext>
            </a:extLst>
          </p:cNvPr>
          <p:cNvGrpSpPr/>
          <p:nvPr/>
        </p:nvGrpSpPr>
        <p:grpSpPr>
          <a:xfrm>
            <a:off x="848199" y="2465032"/>
            <a:ext cx="4251874" cy="690925"/>
            <a:chOff x="624927" y="2454659"/>
            <a:chExt cx="4251874" cy="69092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82F5A30-1253-4D57-9B0A-E239169BA02B}"/>
                </a:ext>
              </a:extLst>
            </p:cNvPr>
            <p:cNvSpPr/>
            <p:nvPr/>
          </p:nvSpPr>
          <p:spPr>
            <a:xfrm>
              <a:off x="2653753" y="2574865"/>
              <a:ext cx="194222" cy="570719"/>
            </a:xfrm>
            <a:prstGeom prst="rect">
              <a:avLst/>
            </a:prstGeom>
            <a:solidFill>
              <a:srgbClr val="CBE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71970C7-F2CF-4E82-83A5-96A343DE29EE}"/>
                </a:ext>
              </a:extLst>
            </p:cNvPr>
            <p:cNvSpPr/>
            <p:nvPr/>
          </p:nvSpPr>
          <p:spPr>
            <a:xfrm>
              <a:off x="624927" y="2454659"/>
              <a:ext cx="4251874" cy="486343"/>
            </a:xfrm>
            <a:prstGeom prst="rect">
              <a:avLst/>
            </a:prstGeom>
            <a:solidFill>
              <a:srgbClr val="6C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10</a:t>
              </a:r>
              <a:r>
                <a:rPr lang="ko-KR" altLang="en-US" sz="1500" dirty="0"/>
                <a:t>일 </a:t>
              </a:r>
              <a:r>
                <a:rPr lang="en-US" altLang="ko-KR" sz="1500" dirty="0"/>
                <a:t>– 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14</a:t>
              </a:r>
              <a:r>
                <a:rPr lang="ko-KR" altLang="en-US" sz="1500" dirty="0"/>
                <a:t>일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와이어프레임 </a:t>
              </a:r>
              <a:r>
                <a:rPr lang="en-US" altLang="ko-KR" sz="1500" dirty="0"/>
                <a:t>&amp; </a:t>
              </a:r>
              <a:r>
                <a:rPr lang="ko-KR" altLang="en-US" sz="1500" dirty="0"/>
                <a:t>프로토타입 작성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6AB78DA-A105-4707-98C1-A33814F754D5}"/>
              </a:ext>
            </a:extLst>
          </p:cNvPr>
          <p:cNvGrpSpPr/>
          <p:nvPr/>
        </p:nvGrpSpPr>
        <p:grpSpPr>
          <a:xfrm>
            <a:off x="614880" y="4117694"/>
            <a:ext cx="4251874" cy="690925"/>
            <a:chOff x="624927" y="2454659"/>
            <a:chExt cx="4251874" cy="690925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E6C463C-BE0D-4E0E-968D-289627A60781}"/>
                </a:ext>
              </a:extLst>
            </p:cNvPr>
            <p:cNvSpPr/>
            <p:nvPr/>
          </p:nvSpPr>
          <p:spPr>
            <a:xfrm>
              <a:off x="2653753" y="2574865"/>
              <a:ext cx="194222" cy="570719"/>
            </a:xfrm>
            <a:prstGeom prst="rect">
              <a:avLst/>
            </a:prstGeom>
            <a:solidFill>
              <a:srgbClr val="CBE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81CB04D-8943-4050-B5BF-90A7CC98BF5B}"/>
                </a:ext>
              </a:extLst>
            </p:cNvPr>
            <p:cNvSpPr/>
            <p:nvPr/>
          </p:nvSpPr>
          <p:spPr>
            <a:xfrm>
              <a:off x="624927" y="2454659"/>
              <a:ext cx="4251874" cy="486343"/>
            </a:xfrm>
            <a:prstGeom prst="rect">
              <a:avLst/>
            </a:prstGeom>
            <a:solidFill>
              <a:srgbClr val="6C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24</a:t>
              </a:r>
              <a:r>
                <a:rPr lang="ko-KR" altLang="en-US" sz="1500" dirty="0"/>
                <a:t>일 </a:t>
              </a:r>
              <a:r>
                <a:rPr lang="en-US" altLang="ko-KR" sz="1500" dirty="0"/>
                <a:t>– 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28</a:t>
              </a:r>
              <a:r>
                <a:rPr lang="ko-KR" altLang="en-US" sz="1500" dirty="0"/>
                <a:t>일 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서브 화면 코드 구현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7AB3E95-1DDA-4F39-A831-5D749EFEC258}"/>
              </a:ext>
            </a:extLst>
          </p:cNvPr>
          <p:cNvGrpSpPr/>
          <p:nvPr/>
        </p:nvGrpSpPr>
        <p:grpSpPr>
          <a:xfrm>
            <a:off x="7047081" y="4990900"/>
            <a:ext cx="4251874" cy="690925"/>
            <a:chOff x="624927" y="2454659"/>
            <a:chExt cx="4251874" cy="690925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D888F27-343D-4FA0-BBF0-70E3FBA28E8F}"/>
                </a:ext>
              </a:extLst>
            </p:cNvPr>
            <p:cNvSpPr/>
            <p:nvPr/>
          </p:nvSpPr>
          <p:spPr>
            <a:xfrm>
              <a:off x="2653753" y="2574865"/>
              <a:ext cx="194222" cy="570719"/>
            </a:xfrm>
            <a:prstGeom prst="rect">
              <a:avLst/>
            </a:prstGeom>
            <a:solidFill>
              <a:srgbClr val="CBE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0C387F-CA4C-473C-823A-445D70F819EF}"/>
                </a:ext>
              </a:extLst>
            </p:cNvPr>
            <p:cNvSpPr/>
            <p:nvPr/>
          </p:nvSpPr>
          <p:spPr>
            <a:xfrm>
              <a:off x="624927" y="2454659"/>
              <a:ext cx="4251874" cy="486343"/>
            </a:xfrm>
            <a:prstGeom prst="rect">
              <a:avLst/>
            </a:prstGeom>
            <a:solidFill>
              <a:srgbClr val="6C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28</a:t>
              </a:r>
              <a:r>
                <a:rPr lang="ko-KR" altLang="en-US" sz="1500" dirty="0"/>
                <a:t>일 </a:t>
              </a:r>
              <a:r>
                <a:rPr lang="en-US" altLang="ko-KR" sz="1500" dirty="0"/>
                <a:t>– 4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1</a:t>
              </a:r>
              <a:r>
                <a:rPr lang="ko-KR" altLang="en-US" sz="1500" dirty="0"/>
                <a:t>일 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최종 점검 및 보고서 작성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A7FDFE6-E8BD-4307-8D27-C3E0509417C0}"/>
              </a:ext>
            </a:extLst>
          </p:cNvPr>
          <p:cNvGrpSpPr/>
          <p:nvPr/>
        </p:nvGrpSpPr>
        <p:grpSpPr>
          <a:xfrm>
            <a:off x="6919195" y="3275832"/>
            <a:ext cx="4251874" cy="690925"/>
            <a:chOff x="624927" y="2454659"/>
            <a:chExt cx="4251874" cy="690925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36E917F-D0C5-49DF-B667-A08345BBCDB4}"/>
                </a:ext>
              </a:extLst>
            </p:cNvPr>
            <p:cNvSpPr/>
            <p:nvPr/>
          </p:nvSpPr>
          <p:spPr>
            <a:xfrm>
              <a:off x="2653753" y="2574865"/>
              <a:ext cx="194222" cy="570719"/>
            </a:xfrm>
            <a:prstGeom prst="rect">
              <a:avLst/>
            </a:prstGeom>
            <a:solidFill>
              <a:srgbClr val="CBEB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A1664CE-01D4-485D-93CD-79BD65F1E1C9}"/>
                </a:ext>
              </a:extLst>
            </p:cNvPr>
            <p:cNvSpPr/>
            <p:nvPr/>
          </p:nvSpPr>
          <p:spPr>
            <a:xfrm>
              <a:off x="624927" y="2454659"/>
              <a:ext cx="4251874" cy="486343"/>
            </a:xfrm>
            <a:prstGeom prst="rect">
              <a:avLst/>
            </a:prstGeom>
            <a:solidFill>
              <a:srgbClr val="6CB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/>
                <a:t>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17</a:t>
              </a:r>
              <a:r>
                <a:rPr lang="ko-KR" altLang="en-US" sz="1500" dirty="0"/>
                <a:t>일 </a:t>
              </a:r>
              <a:r>
                <a:rPr lang="en-US" altLang="ko-KR" sz="1500" dirty="0"/>
                <a:t>– 3</a:t>
              </a:r>
              <a:r>
                <a:rPr lang="ko-KR" altLang="en-US" sz="1500" dirty="0"/>
                <a:t>월 </a:t>
              </a:r>
              <a:r>
                <a:rPr lang="en-US" altLang="ko-KR" sz="1500" dirty="0"/>
                <a:t>21</a:t>
              </a:r>
              <a:r>
                <a:rPr lang="ko-KR" altLang="en-US" sz="1500" dirty="0"/>
                <a:t>일 </a:t>
              </a:r>
              <a:endParaRPr lang="en-US" altLang="ko-KR" sz="1500" dirty="0"/>
            </a:p>
            <a:p>
              <a:pPr algn="ctr"/>
              <a:r>
                <a:rPr lang="ko-KR" altLang="en-US" sz="1500" dirty="0"/>
                <a:t>메인 화면 코드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9884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Footer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8E617-EA29-4F74-AE2B-3CC155AB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5"/>
          <a:stretch/>
        </p:blipFill>
        <p:spPr>
          <a:xfrm>
            <a:off x="818272" y="2659062"/>
            <a:ext cx="10555455" cy="3791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CE47B6-4749-4C98-9776-FD1FE4DC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683" y="1528763"/>
            <a:ext cx="3257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3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Footer - Menu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8E617-EA29-4F74-AE2B-3CC155AB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 t="32389" r="35202" b="17982"/>
          <a:stretch/>
        </p:blipFill>
        <p:spPr>
          <a:xfrm>
            <a:off x="139586" y="1510393"/>
            <a:ext cx="4992915" cy="20029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456F9E-532E-411B-BB7F-9AEA4DA0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62" y="1464266"/>
            <a:ext cx="2600900" cy="5228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F1FF95-2644-4E25-A396-9B3BF68C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598" y="1510393"/>
            <a:ext cx="3609805" cy="4628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FACE83-DCCD-4534-99C7-75438975C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20" y="4078538"/>
            <a:ext cx="3463281" cy="14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2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Footer - Subscribe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8E617-EA29-4F74-AE2B-3CC155AB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8" t="27635" b="36183"/>
          <a:stretch/>
        </p:blipFill>
        <p:spPr>
          <a:xfrm>
            <a:off x="7358123" y="1533298"/>
            <a:ext cx="3927898" cy="1895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1CBAB8-696E-4872-9B81-5907275DE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6" y="1558698"/>
            <a:ext cx="6223196" cy="25391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494016-D37C-496A-9E9F-80E055EF5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230"/>
          <a:stretch/>
        </p:blipFill>
        <p:spPr>
          <a:xfrm>
            <a:off x="9578272" y="3705677"/>
            <a:ext cx="2102032" cy="284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B0BB3-2584-480F-A332-0A95B3F04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381"/>
          <a:stretch/>
        </p:blipFill>
        <p:spPr>
          <a:xfrm>
            <a:off x="7103122" y="3636735"/>
            <a:ext cx="2106920" cy="2982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A760D0-5B0E-4B7B-9D2E-8825FFB7B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720"/>
          <a:stretch/>
        </p:blipFill>
        <p:spPr>
          <a:xfrm>
            <a:off x="391222" y="4630056"/>
            <a:ext cx="2106920" cy="1901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A38264-3B51-4E4A-885E-A21B38E72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610" y="4638445"/>
            <a:ext cx="4196044" cy="14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8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Footer – SNS &amp; Copyright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8E617-EA29-4F74-AE2B-3CC155AB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5"/>
          <a:stretch/>
        </p:blipFill>
        <p:spPr>
          <a:xfrm>
            <a:off x="2423886" y="3165642"/>
            <a:ext cx="9626541" cy="3457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6FF31C-7EE5-4E43-AB78-A52DC1C4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537720"/>
            <a:ext cx="5547859" cy="4441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2635AA-7CAF-4ADB-99FC-1FBE59F2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87" y="1591412"/>
            <a:ext cx="3781425" cy="9239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56E11E-0B4E-47EA-BAB8-F282E4B5DF28}"/>
              </a:ext>
            </a:extLst>
          </p:cNvPr>
          <p:cNvSpPr/>
          <p:nvPr/>
        </p:nvSpPr>
        <p:spPr>
          <a:xfrm>
            <a:off x="8714068" y="4894516"/>
            <a:ext cx="3114409" cy="482828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B6CD2-AAB2-4B48-9B65-AD80E0A7F104}"/>
              </a:ext>
            </a:extLst>
          </p:cNvPr>
          <p:cNvSpPr/>
          <p:nvPr/>
        </p:nvSpPr>
        <p:spPr>
          <a:xfrm>
            <a:off x="6103937" y="5877607"/>
            <a:ext cx="2209554" cy="313377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5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Footer – SNS &amp; Copyright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A8E617-EA29-4F74-AE2B-3CC155ABA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5"/>
          <a:stretch/>
        </p:blipFill>
        <p:spPr>
          <a:xfrm>
            <a:off x="2423886" y="3165642"/>
            <a:ext cx="9626541" cy="3457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487AF-705A-43A1-B905-2EB71AD6F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59"/>
          <a:stretch/>
        </p:blipFill>
        <p:spPr>
          <a:xfrm>
            <a:off x="6125338" y="3517078"/>
            <a:ext cx="2301201" cy="17500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5CEBBF-EDDE-4C70-80B2-30FD30A49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55"/>
          <a:stretch/>
        </p:blipFill>
        <p:spPr>
          <a:xfrm>
            <a:off x="448798" y="2447887"/>
            <a:ext cx="2978142" cy="29246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C99205-20D3-46CD-A241-F6B45ABFC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65"/>
          <a:stretch/>
        </p:blipFill>
        <p:spPr>
          <a:xfrm>
            <a:off x="3724631" y="2143952"/>
            <a:ext cx="2301201" cy="33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3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 – Image Slide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B1213-6D66-45D9-ABA3-9F2BC200B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4"/>
          <a:stretch/>
        </p:blipFill>
        <p:spPr>
          <a:xfrm>
            <a:off x="290639" y="1483703"/>
            <a:ext cx="6728329" cy="28198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9ACA86-A2E4-463C-BD31-4527AE22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9" y="4639911"/>
            <a:ext cx="5657850" cy="190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D6AA84-3340-4A51-99F7-418AC72E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66" y="1700518"/>
            <a:ext cx="38195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 – Short Banner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BB609C-D36F-4F32-A579-EB63E9FD6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16797" b="64257"/>
          <a:stretch/>
        </p:blipFill>
        <p:spPr>
          <a:xfrm>
            <a:off x="185535" y="1325563"/>
            <a:ext cx="8096220" cy="21629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86366A-9D97-442E-9443-F38032F2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612" y="1476461"/>
            <a:ext cx="2698297" cy="48865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B91181-0A25-4302-ADE2-8C9090C40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39" y="4299342"/>
            <a:ext cx="7834516" cy="19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7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 – Long Banner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7D77C3-A015-4810-B634-02CFBEF6E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7"/>
          <a:stretch/>
        </p:blipFill>
        <p:spPr>
          <a:xfrm>
            <a:off x="392446" y="1481224"/>
            <a:ext cx="6925424" cy="19477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7B3265-D5D0-4335-907C-1A720479F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85"/>
          <a:stretch/>
        </p:blipFill>
        <p:spPr>
          <a:xfrm>
            <a:off x="392445" y="3253385"/>
            <a:ext cx="6925425" cy="17983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FFCC75-EB34-43D2-AF19-84B13EAF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5" y="5201161"/>
            <a:ext cx="7020876" cy="12499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57B3-07B2-43D7-BFEF-E961C0FB4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162" y="2416479"/>
            <a:ext cx="3182804" cy="26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 – Direct Button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D617E3-3265-4144-BC49-90998FCDD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t="13482" r="17844" b="10967"/>
          <a:stretch/>
        </p:blipFill>
        <p:spPr>
          <a:xfrm>
            <a:off x="1781262" y="1420986"/>
            <a:ext cx="9115783" cy="53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1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 Page – Direct Button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032594-FB09-44D8-9B3F-8F8E10BB6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47"/>
          <a:stretch/>
        </p:blipFill>
        <p:spPr>
          <a:xfrm>
            <a:off x="9070294" y="1499463"/>
            <a:ext cx="2734207" cy="285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F9E352-C87A-4B65-AD76-C0320031F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23"/>
          <a:stretch/>
        </p:blipFill>
        <p:spPr>
          <a:xfrm>
            <a:off x="9006980" y="4528772"/>
            <a:ext cx="2797521" cy="206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3E279D-77B2-4487-9DE6-15095390D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9" y="2602159"/>
            <a:ext cx="8498048" cy="30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7B7-1DE7-42C8-8B27-69362A9C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49312"/>
            <a:ext cx="3924300" cy="515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600" b="1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자료 조사</a:t>
            </a:r>
            <a:br>
              <a:rPr lang="en-US" altLang="ko-KR" sz="6600" b="1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6600" b="1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&amp;</a:t>
            </a:r>
            <a:br>
              <a:rPr lang="en-US" altLang="ko-KR" sz="6600" b="1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6600" b="1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71B1E-BE72-45E3-B79D-793BDD74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8" y="-990600"/>
            <a:ext cx="14527218" cy="9681028"/>
          </a:xfrm>
          <a:effectLst>
            <a:softEdge rad="952500"/>
          </a:effectLst>
        </p:spPr>
      </p:pic>
    </p:spTree>
    <p:extLst>
      <p:ext uri="{BB962C8B-B14F-4D97-AF65-F5344CB8AC3E}">
        <p14:creationId xmlns:p14="http://schemas.microsoft.com/office/powerpoint/2010/main" val="185255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Shopping Item List</a:t>
            </a:r>
            <a:endParaRPr lang="ko-KR" altLang="en-US" sz="4000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59444-9B02-4AA3-BE8C-C8274583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43284" r="17857"/>
          <a:stretch/>
        </p:blipFill>
        <p:spPr>
          <a:xfrm>
            <a:off x="551544" y="1654818"/>
            <a:ext cx="5160529" cy="225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EAEC8B-4C33-436D-BE70-DCFBC9FC0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17857" b="43284"/>
          <a:stretch/>
        </p:blipFill>
        <p:spPr>
          <a:xfrm>
            <a:off x="551543" y="3914640"/>
            <a:ext cx="5160529" cy="2259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C7EDB4-E7A8-407E-9545-42413E6AE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11359" r="16706" b="26207"/>
          <a:stretch/>
        </p:blipFill>
        <p:spPr>
          <a:xfrm>
            <a:off x="6479929" y="1519491"/>
            <a:ext cx="4914888" cy="500742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359557-A101-4612-A354-ECDD41C3FCBF}"/>
              </a:ext>
            </a:extLst>
          </p:cNvPr>
          <p:cNvSpPr txBox="1">
            <a:spLocks/>
          </p:cNvSpPr>
          <p:nvPr/>
        </p:nvSpPr>
        <p:spPr>
          <a:xfrm>
            <a:off x="1658780" y="6329678"/>
            <a:ext cx="294605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Index.html</a:t>
            </a:r>
            <a:endParaRPr lang="ko-KR" altLang="en-US" sz="2000" dirty="0">
              <a:solidFill>
                <a:srgbClr val="6AB3E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3E09BE3-C49A-4B59-B960-C2D91ACD4210}"/>
              </a:ext>
            </a:extLst>
          </p:cNvPr>
          <p:cNvSpPr txBox="1">
            <a:spLocks/>
          </p:cNvSpPr>
          <p:nvPr/>
        </p:nvSpPr>
        <p:spPr>
          <a:xfrm>
            <a:off x="8822978" y="5465612"/>
            <a:ext cx="294605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Item_list.html</a:t>
            </a:r>
            <a:endParaRPr lang="ko-KR" altLang="en-US" sz="2000" dirty="0">
              <a:solidFill>
                <a:srgbClr val="6AB3E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250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Shoping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Item List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E8EC6E-B24E-4467-882B-9A8B2A78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44" y="4360643"/>
            <a:ext cx="4695825" cy="139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FFB9D9-5928-4C31-BEED-C5AC06AB3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43284" r="17857"/>
          <a:stretch/>
        </p:blipFill>
        <p:spPr>
          <a:xfrm>
            <a:off x="5488639" y="1616697"/>
            <a:ext cx="5731038" cy="250965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1DC76A4-C31F-45DF-BB60-BCBF293E42E5}"/>
              </a:ext>
            </a:extLst>
          </p:cNvPr>
          <p:cNvSpPr txBox="1">
            <a:spLocks/>
          </p:cNvSpPr>
          <p:nvPr/>
        </p:nvSpPr>
        <p:spPr>
          <a:xfrm>
            <a:off x="877379" y="6235837"/>
            <a:ext cx="2946054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Index.html(</a:t>
            </a: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인기 상품</a:t>
            </a: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rgbClr val="6AB3E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8611C82-507B-4884-80C6-35489BDFA297}"/>
              </a:ext>
            </a:extLst>
          </p:cNvPr>
          <p:cNvSpPr txBox="1">
            <a:spLocks/>
          </p:cNvSpPr>
          <p:nvPr/>
        </p:nvSpPr>
        <p:spPr>
          <a:xfrm>
            <a:off x="7457812" y="6032993"/>
            <a:ext cx="3426411" cy="394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아이템 하나 클릭하면 </a:t>
            </a:r>
            <a:r>
              <a:rPr lang="en-US" altLang="ko-KR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item_detail.html</a:t>
            </a:r>
            <a:r>
              <a:rPr lang="ko-KR" altLang="en-US" sz="2000" dirty="0">
                <a:solidFill>
                  <a:srgbClr val="6AB3E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AD11CF-FFDC-46C8-B7B5-C5D4629AC16B}"/>
              </a:ext>
            </a:extLst>
          </p:cNvPr>
          <p:cNvGrpSpPr/>
          <p:nvPr/>
        </p:nvGrpSpPr>
        <p:grpSpPr>
          <a:xfrm>
            <a:off x="567114" y="1439682"/>
            <a:ext cx="3410978" cy="4722921"/>
            <a:chOff x="946209" y="912511"/>
            <a:chExt cx="3787980" cy="52449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7FC66E-0238-4C9F-A7C6-B02C0F6B4A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9625"/>
            <a:stretch/>
          </p:blipFill>
          <p:spPr>
            <a:xfrm>
              <a:off x="946209" y="912511"/>
              <a:ext cx="3721348" cy="278703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4AD7A9-B3D9-4435-8423-94A789A0F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014" y="3699544"/>
              <a:ext cx="3615175" cy="245789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3E1ABA-5A34-4557-BE57-D0936001770D}"/>
              </a:ext>
            </a:extLst>
          </p:cNvPr>
          <p:cNvSpPr/>
          <p:nvPr/>
        </p:nvSpPr>
        <p:spPr>
          <a:xfrm>
            <a:off x="5488639" y="1616697"/>
            <a:ext cx="5731038" cy="2332636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69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Shoping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Item List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4B2F41-F795-46DF-BE46-F0A705A9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94" y="1385276"/>
            <a:ext cx="2972132" cy="542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8435F1-2838-4845-A80B-3783BD12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46" y="1385276"/>
            <a:ext cx="3555766" cy="54223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521195-8D2E-43B0-B3A3-05C0D972E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32" y="1648864"/>
            <a:ext cx="3132937" cy="51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6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Shoping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Item List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FFB9D9-5928-4C31-BEED-C5AC06AB3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43284" r="17857"/>
          <a:stretch/>
        </p:blipFill>
        <p:spPr>
          <a:xfrm>
            <a:off x="4863486" y="1367508"/>
            <a:ext cx="5160529" cy="2259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0A9798-E7DC-4F00-B63A-44C37A32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2" y="1367508"/>
            <a:ext cx="2797901" cy="5345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32189E-5A98-4E16-AC3C-44575C26B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61"/>
          <a:stretch/>
        </p:blipFill>
        <p:spPr>
          <a:xfrm>
            <a:off x="4585981" y="4025977"/>
            <a:ext cx="4911877" cy="225982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55A6D-A207-4467-B0E4-5DDEFF6F6227}"/>
              </a:ext>
            </a:extLst>
          </p:cNvPr>
          <p:cNvSpPr/>
          <p:nvPr/>
        </p:nvSpPr>
        <p:spPr>
          <a:xfrm>
            <a:off x="6652470" y="3403833"/>
            <a:ext cx="1510018" cy="240275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7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상세페이지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(item_detail.html)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81E256-09F8-40FB-A50E-C1FBD9F72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5241" r="21548" b="24157"/>
          <a:stretch/>
        </p:blipFill>
        <p:spPr>
          <a:xfrm>
            <a:off x="7453235" y="2824801"/>
            <a:ext cx="4371222" cy="23499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E985F-8A8C-4C55-9E1B-98FBEF432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43284" r="17857"/>
          <a:stretch/>
        </p:blipFill>
        <p:spPr>
          <a:xfrm>
            <a:off x="128209" y="2792192"/>
            <a:ext cx="5731038" cy="25096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B7D0DF-7B1D-49B7-A5B0-9F88712988C3}"/>
              </a:ext>
            </a:extLst>
          </p:cNvPr>
          <p:cNvGrpSpPr/>
          <p:nvPr/>
        </p:nvGrpSpPr>
        <p:grpSpPr>
          <a:xfrm>
            <a:off x="6096000" y="4098616"/>
            <a:ext cx="1154120" cy="0"/>
            <a:chOff x="2603241" y="2326542"/>
            <a:chExt cx="1154120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53D6611-213F-4D83-B2FA-04F257A62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BBD9B4-7BB0-4C40-8105-03E3E9FA08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22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Item image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81E256-09F8-40FB-A50E-C1FBD9F72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5241" r="53839" b="24157"/>
          <a:stretch/>
        </p:blipFill>
        <p:spPr>
          <a:xfrm>
            <a:off x="674026" y="1348225"/>
            <a:ext cx="2535140" cy="3222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17B1C6-DED7-469C-B15B-2C9E16646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01" y="1999332"/>
            <a:ext cx="2530854" cy="3865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1A4887-A61D-4B4D-A45A-C687851D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768" y="1552924"/>
            <a:ext cx="3155135" cy="4510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F4725-E931-49AA-987F-5E9A607A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11" y="4724225"/>
            <a:ext cx="4490776" cy="20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7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Item image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81E256-09F8-40FB-A50E-C1FBD9F72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5241" r="53839" b="24157"/>
          <a:stretch/>
        </p:blipFill>
        <p:spPr>
          <a:xfrm>
            <a:off x="831532" y="1351442"/>
            <a:ext cx="2884802" cy="36673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17B1C6-DED7-469C-B15B-2C9E16646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27" y="1451782"/>
            <a:ext cx="2530854" cy="3865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1A4887-A61D-4B4D-A45A-C687851D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68" y="1623414"/>
            <a:ext cx="3155135" cy="4510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1A5D1C-8697-4E9D-A63D-8633C252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99" y="5406218"/>
            <a:ext cx="7686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70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Info table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98BF48-ECC7-4229-8B32-9AFF33A54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0" t="15159" r="21090" b="8138"/>
          <a:stretch/>
        </p:blipFill>
        <p:spPr>
          <a:xfrm>
            <a:off x="7677754" y="1434368"/>
            <a:ext cx="3994085" cy="5068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81E256-09F8-40FB-A50E-C1FBD9F72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0" t="15160" r="21090" b="44866"/>
          <a:stretch/>
        </p:blipFill>
        <p:spPr>
          <a:xfrm>
            <a:off x="1368832" y="1370483"/>
            <a:ext cx="3994085" cy="26415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6443105-CE17-4BB3-9E9E-14024499EBC8}"/>
              </a:ext>
            </a:extLst>
          </p:cNvPr>
          <p:cNvGrpSpPr/>
          <p:nvPr/>
        </p:nvGrpSpPr>
        <p:grpSpPr>
          <a:xfrm>
            <a:off x="5749823" y="3083549"/>
            <a:ext cx="1154120" cy="0"/>
            <a:chOff x="2603241" y="2326542"/>
            <a:chExt cx="1154120" cy="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4F3425-8C2C-486E-A975-ACCE08C4A0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9D31EB-78C6-4606-BCAF-9162020F0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85687C-B749-4D8C-BF1C-57841399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10" y="4315444"/>
            <a:ext cx="5109625" cy="23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1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Info table(HTML)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4EF8D6-EEEB-4FE9-851A-EE7C964B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7" y="1384286"/>
            <a:ext cx="2587631" cy="1986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0419F0-EA1D-4EDC-A501-378E147A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29" y="3487723"/>
            <a:ext cx="2704786" cy="3336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4B1659-AFC9-4B63-A471-9EB990C4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2" y="2654630"/>
            <a:ext cx="3229444" cy="3407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998085-1CC2-4214-9E8F-71D546CDA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140" y="2541674"/>
            <a:ext cx="2740443" cy="345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0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Info table(CSS)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4D9FB-C338-4754-BB06-59B34242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5" y="1466325"/>
            <a:ext cx="3377883" cy="53245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F1F2A-D279-4E1D-9AC5-FC4066E67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06"/>
          <a:stretch/>
        </p:blipFill>
        <p:spPr>
          <a:xfrm>
            <a:off x="4422341" y="2549728"/>
            <a:ext cx="3232351" cy="3758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84409E-375D-4486-9C90-17849336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524" y="4841562"/>
            <a:ext cx="3416595" cy="650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61D00E-21A7-482B-A1D1-886D3A02E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71"/>
          <a:stretch/>
        </p:blipFill>
        <p:spPr>
          <a:xfrm>
            <a:off x="8232676" y="1865675"/>
            <a:ext cx="3232351" cy="161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AA160-5FFA-42C5-B68A-C77A723A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CBEBFC"/>
          </a:solidFill>
        </p:spPr>
        <p:txBody>
          <a:bodyPr/>
          <a:lstStyle/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조사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남성들의 취미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9FA68A-D5A7-4D3A-B1ED-0BFCFCE2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57" y="726686"/>
            <a:ext cx="3172921" cy="3172921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D63CB4-2576-4DC5-9979-D6333E2A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4" y="1690688"/>
            <a:ext cx="2322898" cy="2322898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A3D73E-C644-4352-B98E-F36BF6F7B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58" y="4374826"/>
            <a:ext cx="3178315" cy="2118049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0163AB-9373-4552-B8D8-FD86153B2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54" y="839913"/>
            <a:ext cx="2455003" cy="343432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C08CCA-D1E8-402D-8D77-60D8BC2F44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3"/>
          <a:stretch/>
        </p:blipFill>
        <p:spPr>
          <a:xfrm>
            <a:off x="3337338" y="1690688"/>
            <a:ext cx="2121163" cy="2223748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42F67A-3602-4BCD-92A6-75C8433815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9"/>
          <a:stretch/>
        </p:blipFill>
        <p:spPr>
          <a:xfrm>
            <a:off x="8187595" y="3791503"/>
            <a:ext cx="2811925" cy="2929716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CBABFE1-8998-4399-8CBA-22BF09744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96" y="3343887"/>
            <a:ext cx="1771908" cy="3148988"/>
          </a:xfrm>
          <a:prstGeom prst="rect">
            <a:avLst/>
          </a:prstGeom>
          <a:effectLst>
            <a:softEdge rad="50800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AA21A83-85C4-4740-BF6E-091B244686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6" y="1262127"/>
            <a:ext cx="7348640" cy="487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Info table(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구매 수량 변경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B18C8C-F5FB-47F5-9B91-46BF58AB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2" y="1713616"/>
            <a:ext cx="3625207" cy="50095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C55AAA-A303-4B4A-B126-20EB073B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27" y="4294284"/>
            <a:ext cx="3432758" cy="24289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8329C-598E-4A99-ABF2-A426D9132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253"/>
          <a:stretch/>
        </p:blipFill>
        <p:spPr>
          <a:xfrm>
            <a:off x="4500021" y="3604613"/>
            <a:ext cx="3614932" cy="29035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292C0B-4ED6-45DA-8D42-EE223437C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0" t="73427" r="21090" b="22003"/>
          <a:stretch/>
        </p:blipFill>
        <p:spPr>
          <a:xfrm>
            <a:off x="4493674" y="2211308"/>
            <a:ext cx="5277896" cy="3990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EBADBA-7ACF-41DD-9241-AA63C4ADA1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0" t="31788" r="33279" b="43743"/>
          <a:stretch/>
        </p:blipFill>
        <p:spPr>
          <a:xfrm>
            <a:off x="10188195" y="1741563"/>
            <a:ext cx="1551963" cy="2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2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Info table(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구매 결정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48A72-127C-4CF0-9667-C4BB59116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0" t="47358" r="21090" b="44866"/>
          <a:stretch/>
        </p:blipFill>
        <p:spPr>
          <a:xfrm>
            <a:off x="4410514" y="3427895"/>
            <a:ext cx="7515134" cy="9668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66475E-54B9-4856-B794-D16CD9F0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5" y="1498077"/>
            <a:ext cx="3325039" cy="53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Item info tab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B6ED0-9BC9-4522-BB68-CCC62331D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t="22243" r="17826" b="37463"/>
          <a:stretch/>
        </p:blipFill>
        <p:spPr>
          <a:xfrm>
            <a:off x="247804" y="1570349"/>
            <a:ext cx="6599061" cy="2051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07CE1C-43F3-437E-A806-30993C833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2" t="22243" r="18152" b="37463"/>
          <a:stretch/>
        </p:blipFill>
        <p:spPr>
          <a:xfrm>
            <a:off x="247804" y="4463457"/>
            <a:ext cx="6911059" cy="2170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64BF2C-9FFF-4FF9-8128-E8C96592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863" y="5428589"/>
            <a:ext cx="4937227" cy="1260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3C1E20-86D3-46E9-979D-564E052E2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020"/>
          <a:stretch/>
        </p:blipFill>
        <p:spPr>
          <a:xfrm>
            <a:off x="7158863" y="2848973"/>
            <a:ext cx="2243755" cy="2508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1C8E4A-4C8F-460E-A6EB-2335CE5AA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980"/>
          <a:stretch/>
        </p:blipFill>
        <p:spPr>
          <a:xfrm>
            <a:off x="9744464" y="2283079"/>
            <a:ext cx="2243756" cy="2947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B9A28D3-F042-4E11-8F23-8E93E9AF5B0A}"/>
              </a:ext>
            </a:extLst>
          </p:cNvPr>
          <p:cNvGrpSpPr/>
          <p:nvPr/>
        </p:nvGrpSpPr>
        <p:grpSpPr>
          <a:xfrm rot="5400000" flipV="1">
            <a:off x="3016004" y="3932127"/>
            <a:ext cx="911655" cy="151005"/>
            <a:chOff x="2603241" y="2326542"/>
            <a:chExt cx="1154120" cy="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9C5ACA6-54DF-44D7-A33E-624CF310C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241" y="2326542"/>
              <a:ext cx="1154120" cy="0"/>
            </a:xfrm>
            <a:prstGeom prst="line">
              <a:avLst/>
            </a:prstGeom>
            <a:ln w="190500">
              <a:solidFill>
                <a:srgbClr val="6CB1E2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6C3EEFB-5468-47FA-A6B9-C55E6427A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241" y="2326542"/>
              <a:ext cx="1044619" cy="0"/>
            </a:xfrm>
            <a:prstGeom prst="line">
              <a:avLst/>
            </a:prstGeom>
            <a:ln w="254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3B038F-432B-488C-89D6-133A322F0256}"/>
              </a:ext>
            </a:extLst>
          </p:cNvPr>
          <p:cNvSpPr/>
          <p:nvPr/>
        </p:nvSpPr>
        <p:spPr>
          <a:xfrm>
            <a:off x="247803" y="1506311"/>
            <a:ext cx="6538889" cy="423157"/>
          </a:xfrm>
          <a:prstGeom prst="rect">
            <a:avLst/>
          </a:prstGeom>
          <a:noFill/>
          <a:ln w="19050">
            <a:solidFill>
              <a:srgbClr val="333333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3E978C-461F-4815-BAD1-99F1C8243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399" y="1501180"/>
            <a:ext cx="2306469" cy="123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95947-FF48-4D33-AE23-ED18322AB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5" t="8124" r="25415"/>
          <a:stretch/>
        </p:blipFill>
        <p:spPr>
          <a:xfrm>
            <a:off x="5935882" y="1424495"/>
            <a:ext cx="5446642" cy="5051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FDAF19-76CF-445B-849F-2FF73622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8" y="4440353"/>
            <a:ext cx="3749212" cy="1698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92F4D7-400E-4641-8D86-D64932CC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08" y="1661399"/>
            <a:ext cx="5350183" cy="26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18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구매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B6ED0-9BC9-4522-BB68-CCC62331D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t="22243" r="17826" b="37463"/>
          <a:stretch/>
        </p:blipFill>
        <p:spPr>
          <a:xfrm>
            <a:off x="550391" y="1502961"/>
            <a:ext cx="9654328" cy="3000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D75711-9106-401A-A230-A3223A77D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79"/>
          <a:stretch/>
        </p:blipFill>
        <p:spPr>
          <a:xfrm>
            <a:off x="550391" y="4503631"/>
            <a:ext cx="5026468" cy="2206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08373-B826-4583-B842-14BBC1952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1"/>
          <a:stretch/>
        </p:blipFill>
        <p:spPr>
          <a:xfrm>
            <a:off x="5972897" y="4598950"/>
            <a:ext cx="5026468" cy="20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0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상품 문의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B4AC6-0FFC-4890-B8CF-CE0B78BD3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70"/>
          <a:stretch/>
        </p:blipFill>
        <p:spPr>
          <a:xfrm>
            <a:off x="5800342" y="4952761"/>
            <a:ext cx="5264737" cy="1455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71784A-9379-4604-BAFC-5F007E5EC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2" t="22243" r="18152" b="37463"/>
          <a:stretch/>
        </p:blipFill>
        <p:spPr>
          <a:xfrm>
            <a:off x="550391" y="1502961"/>
            <a:ext cx="9556481" cy="30006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435278-9A48-4CEC-BCC1-F0FDE1576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30"/>
          <a:stretch/>
        </p:blipFill>
        <p:spPr>
          <a:xfrm>
            <a:off x="466501" y="4681029"/>
            <a:ext cx="5264737" cy="17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0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구매후기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상품 문의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(CSS)</a:t>
            </a:r>
            <a:endParaRPr lang="ko-KR" altLang="en-US" dirty="0">
              <a:solidFill>
                <a:srgbClr val="6AB3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4C26A-65BD-48B5-B11B-A411C786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6" y="1501628"/>
            <a:ext cx="3351639" cy="5242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18B7B1-6EA2-410F-B801-7B2256BFF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66"/>
          <a:stretch/>
        </p:blipFill>
        <p:spPr>
          <a:xfrm>
            <a:off x="4248442" y="2241349"/>
            <a:ext cx="3270876" cy="4083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9302C-84A6-4901-A92F-3217158BA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935" y="3220448"/>
            <a:ext cx="3768912" cy="29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67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1C61540-7F82-4244-B910-70F21767DF5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Item Detail Page –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배송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교환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반품 안내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443BE-BC4C-44F5-8D81-D9CDDA0B4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8" r="16148"/>
          <a:stretch/>
        </p:blipFill>
        <p:spPr>
          <a:xfrm>
            <a:off x="5635525" y="1385656"/>
            <a:ext cx="6469090" cy="47425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AFD7CC-E27F-49C6-B929-4A96585D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" y="1577887"/>
            <a:ext cx="3244211" cy="2666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A0EA45-5D1B-40D4-B530-C4A23FBC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15" y="4383653"/>
            <a:ext cx="8354192" cy="22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5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7B7-1DE7-42C8-8B27-69362A9C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49312"/>
            <a:ext cx="3924300" cy="515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600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및 소감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71B1E-BE72-45E3-B79D-793BDD74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48" y="-952500"/>
            <a:ext cx="14527218" cy="9681028"/>
          </a:xfrm>
          <a:effectLst>
            <a:softEdge rad="952500"/>
          </a:effectLst>
        </p:spPr>
      </p:pic>
    </p:spTree>
    <p:extLst>
      <p:ext uri="{BB962C8B-B14F-4D97-AF65-F5344CB8AC3E}">
        <p14:creationId xmlns:p14="http://schemas.microsoft.com/office/powerpoint/2010/main" val="1091798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3955B1E-8919-432E-A7EE-73B793AEF9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Programming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관점에서 보완할 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13FA2E-DB8A-4349-A0F4-336C01AE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7836"/>
          </a:xfrm>
        </p:spPr>
        <p:txBody>
          <a:bodyPr/>
          <a:lstStyle/>
          <a:p>
            <a:pPr>
              <a:buClr>
                <a:srgbClr val="6CB1E2"/>
              </a:buClr>
            </a:pPr>
            <a:r>
              <a:rPr lang="ko-KR" altLang="en-US" dirty="0"/>
              <a:t>현재 이미지 슬라이드를 비디오로 대체</a:t>
            </a:r>
            <a:endParaRPr lang="en-US" altLang="ko-KR" dirty="0"/>
          </a:p>
          <a:p>
            <a:pPr>
              <a:buClr>
                <a:srgbClr val="6CB1E2"/>
              </a:buClr>
            </a:pPr>
            <a:r>
              <a:rPr lang="ko-KR" altLang="en-US" dirty="0"/>
              <a:t>비디오가 아닌 이미지일 경우</a:t>
            </a:r>
            <a:r>
              <a:rPr lang="en-US" altLang="ko-KR" dirty="0"/>
              <a:t>,</a:t>
            </a:r>
            <a:r>
              <a:rPr lang="ko-KR" altLang="en-US" dirty="0"/>
              <a:t> 추후 슬라이드 구현 검토</a:t>
            </a:r>
            <a:endParaRPr lang="en-US" altLang="ko-KR" dirty="0"/>
          </a:p>
          <a:p>
            <a:pPr>
              <a:buClr>
                <a:srgbClr val="6CB1E2"/>
              </a:buClr>
            </a:pPr>
            <a:r>
              <a:rPr lang="ko-KR" altLang="en-US" dirty="0"/>
              <a:t>가격 변경 시 좀 더 쉬운 방법</a:t>
            </a:r>
            <a:r>
              <a:rPr lang="en-US" altLang="ko-KR" dirty="0"/>
              <a:t>?	</a:t>
            </a:r>
          </a:p>
          <a:p>
            <a:pPr>
              <a:buClr>
                <a:srgbClr val="6CB1E2"/>
              </a:buClr>
            </a:pPr>
            <a:r>
              <a:rPr lang="ko-KR" altLang="en-US" dirty="0"/>
              <a:t>배너나</a:t>
            </a:r>
            <a:r>
              <a:rPr lang="en-US" altLang="ko-KR" dirty="0"/>
              <a:t> </a:t>
            </a:r>
            <a:r>
              <a:rPr lang="ko-KR" altLang="en-US" dirty="0"/>
              <a:t>프로모션</a:t>
            </a:r>
            <a:r>
              <a:rPr lang="en-US" altLang="ko-KR" dirty="0"/>
              <a:t>, </a:t>
            </a:r>
            <a:r>
              <a:rPr lang="ko-KR" altLang="en-US" dirty="0"/>
              <a:t>상품이 없는 경우 대체할 문구</a:t>
            </a:r>
            <a:r>
              <a:rPr lang="en-US" altLang="ko-KR" dirty="0"/>
              <a:t>, </a:t>
            </a:r>
            <a:r>
              <a:rPr lang="ko-KR" altLang="en-US" dirty="0"/>
              <a:t>혹은 이미지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80902-3268-40B5-BEE7-13FC948F9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8" y="4438261"/>
            <a:ext cx="8515738" cy="21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AA160-5FFA-42C5-B68A-C77A723A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CBEBFC"/>
          </a:solidFill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키덜트</a:t>
            </a:r>
            <a:r>
              <a:rPr lang="ko-KR" altLang="en-US" sz="4000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제품 수요의 증가에 따른 </a:t>
            </a:r>
            <a:r>
              <a:rPr lang="en-US" altLang="ko-KR" sz="4000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RC</a:t>
            </a:r>
            <a:r>
              <a:rPr lang="ko-KR" altLang="en-US" sz="4000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시장의 확장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E1F742-8DFA-493D-8924-2D70ED202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56214"/>
            <a:ext cx="7162800" cy="440512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172BAD9-B361-414C-AC1E-9FFCE302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32" y="0"/>
            <a:ext cx="6542778" cy="6858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9DD08D-9E7D-4065-A1C3-8562F5426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17" y="0"/>
            <a:ext cx="8454766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8CD595-0B6A-4342-99C7-4476572ED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31" y="-9331"/>
            <a:ext cx="6751738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A36119-86A9-4950-8726-03FDA5EF1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91" y="-9331"/>
            <a:ext cx="7551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2761AC-9A4E-4FDF-BAE0-5024BF52F7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Design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관점에서 보완할 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6830-F3BC-4F35-90D0-F801CC6B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Clr>
                <a:srgbClr val="6CB1E2"/>
              </a:buClr>
            </a:pPr>
            <a:r>
              <a:rPr lang="en-US" altLang="ko-KR" dirty="0"/>
              <a:t>Layout</a:t>
            </a:r>
            <a:r>
              <a:rPr lang="ko-KR" altLang="en-US" dirty="0"/>
              <a:t>에 </a:t>
            </a:r>
            <a:r>
              <a:rPr lang="en-US" altLang="ko-KR" dirty="0"/>
              <a:t>Wireframe</a:t>
            </a:r>
            <a:r>
              <a:rPr lang="ko-KR" altLang="en-US" dirty="0"/>
              <a:t>과</a:t>
            </a:r>
            <a:r>
              <a:rPr lang="en-US" altLang="ko-KR" dirty="0"/>
              <a:t> Prototype </a:t>
            </a:r>
            <a:r>
              <a:rPr lang="ko-KR" altLang="en-US" dirty="0"/>
              <a:t>둘 다 필요하다</a:t>
            </a:r>
            <a:r>
              <a:rPr lang="en-US" altLang="ko-KR" dirty="0"/>
              <a:t>.</a:t>
            </a:r>
          </a:p>
          <a:p>
            <a:pPr>
              <a:buClr>
                <a:srgbClr val="6CB1E2"/>
              </a:buClr>
            </a:pPr>
            <a:r>
              <a:rPr lang="ko-KR" altLang="en-US" dirty="0"/>
              <a:t>여백은 넉넉하게</a:t>
            </a:r>
            <a:endParaRPr lang="en-US" altLang="ko-KR" dirty="0"/>
          </a:p>
          <a:p>
            <a:pPr>
              <a:buClr>
                <a:srgbClr val="6CB1E2"/>
              </a:buClr>
            </a:pPr>
            <a:r>
              <a:rPr lang="ko-KR" altLang="en-US" dirty="0"/>
              <a:t>이미지 해상도 신경쓰기</a:t>
            </a:r>
            <a:endParaRPr lang="en-US" altLang="ko-KR" dirty="0"/>
          </a:p>
          <a:p>
            <a:pPr>
              <a:buClr>
                <a:srgbClr val="6CB1E2"/>
              </a:buClr>
            </a:pPr>
            <a:r>
              <a:rPr lang="ko-KR" altLang="en-US" dirty="0"/>
              <a:t>작업 순서 신경</a:t>
            </a:r>
            <a:r>
              <a:rPr lang="en-US" altLang="ko-KR" dirty="0"/>
              <a:t> </a:t>
            </a:r>
            <a:r>
              <a:rPr lang="ko-KR" altLang="en-US" dirty="0"/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958811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34B35EE-03F4-49A4-862F-3F00799F86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CBEBF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B85DA-4734-4BFF-BD35-A84834720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이번 </a:t>
            </a:r>
            <a:r>
              <a:rPr lang="en-US" altLang="ko-KR" dirty="0"/>
              <a:t>Web Design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는 </a:t>
            </a:r>
            <a:r>
              <a:rPr lang="en-US" altLang="ko-KR" dirty="0"/>
              <a:t>Backend, Web programming </a:t>
            </a:r>
            <a:r>
              <a:rPr lang="ko-KR" altLang="en-US" dirty="0"/>
              <a:t>배경을 가지고 </a:t>
            </a:r>
            <a:r>
              <a:rPr lang="en-US" altLang="ko-KR" dirty="0"/>
              <a:t>Web Design</a:t>
            </a:r>
            <a:r>
              <a:rPr lang="ko-KR" altLang="en-US" dirty="0"/>
              <a:t>으로써는 처음으로 실시한 </a:t>
            </a:r>
            <a:r>
              <a:rPr lang="en-US" altLang="ko-KR" dirty="0"/>
              <a:t>Project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Website</a:t>
            </a:r>
            <a:r>
              <a:rPr lang="ko-KR" altLang="en-US" dirty="0"/>
              <a:t>를 만들면서 디자이너가 만든 </a:t>
            </a:r>
            <a:r>
              <a:rPr lang="en-US" altLang="ko-KR" dirty="0"/>
              <a:t>Website</a:t>
            </a:r>
            <a:r>
              <a:rPr lang="ko-KR" altLang="en-US" dirty="0"/>
              <a:t>와 프로그래머가 만든 </a:t>
            </a:r>
            <a:r>
              <a:rPr lang="en-US" altLang="ko-KR" dirty="0"/>
              <a:t>Website</a:t>
            </a:r>
            <a:r>
              <a:rPr lang="ko-KR" altLang="en-US" dirty="0"/>
              <a:t>가 어떤 느낌이 나는지</a:t>
            </a:r>
            <a:r>
              <a:rPr lang="en-US" altLang="ko-KR" dirty="0"/>
              <a:t>, </a:t>
            </a:r>
            <a:r>
              <a:rPr lang="ko-KR" altLang="en-US" dirty="0"/>
              <a:t>또한 디자이너로서 어떤 지식을 갖고</a:t>
            </a:r>
            <a:r>
              <a:rPr lang="en-US" altLang="ko-KR" dirty="0"/>
              <a:t>, </a:t>
            </a:r>
            <a:r>
              <a:rPr lang="ko-KR" altLang="en-US" dirty="0"/>
              <a:t>어떤 자세를 가져야하는 지 </a:t>
            </a:r>
            <a:r>
              <a:rPr lang="ko-KR" altLang="en-US" dirty="0" err="1"/>
              <a:t>알게되었습니다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40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9CD9AF-01C4-407A-B080-9A3FE9A0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045320-6528-4FAD-9E30-626DDBDF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29200"/>
            <a:ext cx="7334250" cy="1828800"/>
          </a:xfrm>
        </p:spPr>
        <p:txBody>
          <a:bodyPr>
            <a:noAutofit/>
          </a:bodyPr>
          <a:lstStyle/>
          <a:p>
            <a:pPr algn="ctr"/>
            <a:r>
              <a:rPr lang="en-US" altLang="ko-KR" sz="8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YOU!</a:t>
            </a:r>
            <a:endParaRPr lang="ko-KR" altLang="en-US" sz="8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BC52EB-209E-466E-920F-F4B25D59B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3774" cy="17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9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AA160-5FFA-42C5-B68A-C77A723A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CBEBFC"/>
          </a:solidFill>
        </p:spPr>
        <p:txBody>
          <a:bodyPr/>
          <a:lstStyle/>
          <a:p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SNS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상의 </a:t>
            </a:r>
            <a:r>
              <a:rPr lang="en-US" altLang="ko-KR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RC</a:t>
            </a:r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관련 콘텐츠</a:t>
            </a:r>
          </a:p>
        </p:txBody>
      </p:sp>
      <p:pic>
        <p:nvPicPr>
          <p:cNvPr id="11" name="온라인 미디어 3" title="Rc카로 김밥사오기ㅋㅋ">
            <a:hlinkClick r:id="" action="ppaction://media"/>
            <a:extLst>
              <a:ext uri="{FF2B5EF4-FFF2-40B4-BE49-F238E27FC236}">
                <a16:creationId xmlns:a16="http://schemas.microsoft.com/office/drawing/2014/main" id="{16A7DC2B-E204-4890-9085-0CEF4F53C3A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AA160-5FFA-42C5-B68A-C77A723A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CBEBFC"/>
          </a:solidFill>
        </p:spPr>
        <p:txBody>
          <a:bodyPr/>
          <a:lstStyle/>
          <a:p>
            <a:r>
              <a:rPr lang="ko-KR" altLang="en-US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주요 참고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7B9CC1-93CF-4B4C-89A6-FB82D260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91" y="2034072"/>
            <a:ext cx="3481298" cy="15348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F101E7-FA8E-4211-9376-66935AC5B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35" y="2479404"/>
            <a:ext cx="4237151" cy="1089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A77DD2-B4F8-4CFE-8206-D1A8EF05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35" y="3699587"/>
            <a:ext cx="4348842" cy="1534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1F1011-E385-4E01-B073-4703E0F1D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13" y="3699587"/>
            <a:ext cx="5360976" cy="15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3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EA7B7-1DE7-42C8-8B27-69362A9C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849312"/>
            <a:ext cx="4390832" cy="5159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6600" i="1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Concept </a:t>
            </a:r>
            <a:r>
              <a:rPr lang="ko-KR" altLang="en-US" sz="6600" i="1" dirty="0">
                <a:solidFill>
                  <a:srgbClr val="6AB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71B1E-BE72-45E3-B79D-793BDD74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91" y="-1005115"/>
            <a:ext cx="14527218" cy="9681028"/>
          </a:xfrm>
          <a:effectLst>
            <a:softEdge rad="952500"/>
          </a:effectLst>
        </p:spPr>
      </p:pic>
    </p:spTree>
    <p:extLst>
      <p:ext uri="{BB962C8B-B14F-4D97-AF65-F5344CB8AC3E}">
        <p14:creationId xmlns:p14="http://schemas.microsoft.com/office/powerpoint/2010/main" val="115879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866</Words>
  <Application>Microsoft Office PowerPoint</Application>
  <PresentationFormat>와이드스크린</PresentationFormat>
  <Paragraphs>139</Paragraphs>
  <Slides>62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자료 조사   &amp; 주제 선정</vt:lpstr>
      <vt:lpstr> 시장 조사: 남성들의 취미?</vt:lpstr>
      <vt:lpstr> 키덜트 제품 수요의 증가에 따른 RC 시장의 확장</vt:lpstr>
      <vt:lpstr> SNS상의 RC 관련 콘텐츠</vt:lpstr>
      <vt:lpstr> 주요 참고 사이트</vt:lpstr>
      <vt:lpstr>Concept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</vt:lpstr>
      <vt:lpstr>PowerPoint 프레젠테이션</vt:lpstr>
      <vt:lpstr>코드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 및 소감</vt:lpstr>
      <vt:lpstr>PowerPoint 프레젠테이션</vt:lpstr>
      <vt:lpstr>PowerPoint 프레젠테이션</vt:lpstr>
      <vt:lpstr>PowerPoint 프레젠테이션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404-06</dc:creator>
  <cp:lastModifiedBy>404-06</cp:lastModifiedBy>
  <cp:revision>75</cp:revision>
  <dcterms:created xsi:type="dcterms:W3CDTF">2025-03-26T06:22:44Z</dcterms:created>
  <dcterms:modified xsi:type="dcterms:W3CDTF">2025-04-02T07:25:07Z</dcterms:modified>
</cp:coreProperties>
</file>